
<file path=[Content_Types].xml><?xml version="1.0" encoding="utf-8"?>
<Types xmlns="http://schemas.openxmlformats.org/package/2006/content-types">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48" r:id="rId4"/>
  </p:sldMasterIdLst>
  <p:notesMasterIdLst>
    <p:notesMasterId r:id="rId21"/>
  </p:notesMasterIdLst>
  <p:sldIdLst>
    <p:sldId id="256" r:id="rId5"/>
    <p:sldId id="287" r:id="rId6"/>
    <p:sldId id="289" r:id="rId7"/>
    <p:sldId id="290" r:id="rId8"/>
    <p:sldId id="293" r:id="rId9"/>
    <p:sldId id="294" r:id="rId10"/>
    <p:sldId id="295" r:id="rId11"/>
    <p:sldId id="297" r:id="rId12"/>
    <p:sldId id="298" r:id="rId13"/>
    <p:sldId id="299" r:id="rId14"/>
    <p:sldId id="300" r:id="rId15"/>
    <p:sldId id="301" r:id="rId16"/>
    <p:sldId id="303" r:id="rId17"/>
    <p:sldId id="302" r:id="rId18"/>
    <p:sldId id="304" r:id="rId19"/>
    <p:sldId id="305" r:id="rId20"/>
  </p:sldIdLst>
  <p:sldSz cx="12192000" cy="6858000"/>
  <p:notesSz cx="6858000" cy="9144000"/>
  <p:embeddedFontLst>
    <p:embeddedFont>
      <p:font typeface="Oswald" panose="00000500000000000000" pitchFamily="2" charset="0"/>
      <p:regular r:id="rId22"/>
      <p:bold r:id="rId23"/>
    </p:embeddedFont>
    <p:embeddedFont>
      <p:font typeface="Slabo 27px" panose="020B0604020202020204" charset="0"/>
      <p:regular r:id="rId24"/>
    </p:embeddedFont>
  </p:embeddedFont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9999"/>
    <a:srgbClr val="A6A6A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3AA2CE-1F5A-43C2-89C1-810A02FC4A21}" v="5" dt="2024-09-09T08:17:43.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870"/>
    <p:restoredTop sz="92517"/>
  </p:normalViewPr>
  <p:slideViewPr>
    <p:cSldViewPr snapToGrid="0" snapToObjects="1">
      <p:cViewPr varScale="1">
        <p:scale>
          <a:sx n="112" d="100"/>
          <a:sy n="112" d="100"/>
        </p:scale>
        <p:origin x="451"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1.fntdata"/><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891AA19-69DB-C04C-9638-84A37CFE382A}" type="datetimeFigureOut">
              <a:rPr lang="de-DE" smtClean="0"/>
              <a:t>18.09.2026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de-DE"/>
              <a:t>Mastertextformat bearbeiten
Zweite Ebene
Dritte Ebene
Vierte Ebene
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C91460-F74F-4F43-B00E-9DC79AB10944}" type="slidenum">
              <a:rPr lang="de-DE" smtClean="0"/>
              <a:t>‹#›</a:t>
            </a:fld>
            <a:endParaRPr lang="de-DE"/>
          </a:p>
        </p:txBody>
      </p:sp>
    </p:spTree>
    <p:extLst>
      <p:ext uri="{BB962C8B-B14F-4D97-AF65-F5344CB8AC3E}">
        <p14:creationId xmlns:p14="http://schemas.microsoft.com/office/powerpoint/2010/main" val="39345095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Harald Klein</a:t>
            </a:r>
          </a:p>
          <a:p>
            <a:endParaRPr lang="de-DE" dirty="0"/>
          </a:p>
          <a:p>
            <a:r>
              <a:rPr lang="de-DE" dirty="0"/>
              <a:t>und</a:t>
            </a:r>
          </a:p>
          <a:p>
            <a:endParaRPr lang="de-DE" dirty="0"/>
          </a:p>
          <a:p>
            <a:r>
              <a:rPr lang="de-DE" dirty="0"/>
              <a:t>KLICK</a:t>
            </a:r>
          </a:p>
          <a:p>
            <a:endParaRPr lang="de-DE" dirty="0"/>
          </a:p>
        </p:txBody>
      </p:sp>
      <p:sp>
        <p:nvSpPr>
          <p:cNvPr id="4" name="Foliennummernplatzhalter 3"/>
          <p:cNvSpPr>
            <a:spLocks noGrp="1"/>
          </p:cNvSpPr>
          <p:nvPr>
            <p:ph type="sldNum" sz="quarter" idx="5"/>
          </p:nvPr>
        </p:nvSpPr>
        <p:spPr/>
        <p:txBody>
          <a:bodyPr/>
          <a:lstStyle/>
          <a:p>
            <a:fld id="{38C91460-F74F-4F43-B00E-9DC79AB10944}" type="slidenum">
              <a:rPr lang="de-DE" smtClean="0"/>
              <a:t>1</a:t>
            </a:fld>
            <a:endParaRPr lang="de-DE"/>
          </a:p>
        </p:txBody>
      </p:sp>
    </p:spTree>
    <p:extLst>
      <p:ext uri="{BB962C8B-B14F-4D97-AF65-F5344CB8AC3E}">
        <p14:creationId xmlns:p14="http://schemas.microsoft.com/office/powerpoint/2010/main" val="30843689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8C91460-F74F-4F43-B00E-9DC79AB10944}" type="slidenum">
              <a:rPr lang="de-DE" smtClean="0"/>
              <a:t>5</a:t>
            </a:fld>
            <a:endParaRPr lang="de-DE"/>
          </a:p>
        </p:txBody>
      </p:sp>
    </p:spTree>
    <p:extLst>
      <p:ext uri="{BB962C8B-B14F-4D97-AF65-F5344CB8AC3E}">
        <p14:creationId xmlns:p14="http://schemas.microsoft.com/office/powerpoint/2010/main" val="3565260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8C91460-F74F-4F43-B00E-9DC79AB10944}" type="slidenum">
              <a:rPr lang="de-DE" smtClean="0"/>
              <a:t>15</a:t>
            </a:fld>
            <a:endParaRPr lang="de-DE"/>
          </a:p>
        </p:txBody>
      </p:sp>
    </p:spTree>
    <p:extLst>
      <p:ext uri="{BB962C8B-B14F-4D97-AF65-F5344CB8AC3E}">
        <p14:creationId xmlns:p14="http://schemas.microsoft.com/office/powerpoint/2010/main" val="2963179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38C91460-F74F-4F43-B00E-9DC79AB10944}" type="slidenum">
              <a:rPr lang="de-DE" smtClean="0"/>
              <a:t>16</a:t>
            </a:fld>
            <a:endParaRPr lang="de-DE"/>
          </a:p>
        </p:txBody>
      </p:sp>
    </p:spTree>
    <p:extLst>
      <p:ext uri="{BB962C8B-B14F-4D97-AF65-F5344CB8AC3E}">
        <p14:creationId xmlns:p14="http://schemas.microsoft.com/office/powerpoint/2010/main" val="31438288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C22FF6-3E5E-134C-B06D-1EAC1E250688}"/>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F54DAFA9-2AEC-6446-95E9-AA0963D709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842D38E6-7963-744E-9F69-FD08BCB418AF}"/>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5" name="Fußzeilenplatzhalter 4">
            <a:extLst>
              <a:ext uri="{FF2B5EF4-FFF2-40B4-BE49-F238E27FC236}">
                <a16:creationId xmlns:a16="http://schemas.microsoft.com/office/drawing/2014/main" id="{418CB4B5-EB29-E54F-889C-0920CC6ABA7C}"/>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E04F35B-4DC5-2F44-A6D0-2BD33B84F607}"/>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1655530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E0AA6B-7B8C-2C42-8C04-35EDCC8F4841}"/>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E7344693-706F-0C4A-B962-E1FDB1D6AF3B}"/>
              </a:ext>
            </a:extLst>
          </p:cNvPr>
          <p:cNvSpPr>
            <a:spLocks noGrp="1"/>
          </p:cNvSpPr>
          <p:nvPr>
            <p:ph idx="1" hasCustomPrompt="1"/>
          </p:nvPr>
        </p:nvSpPr>
        <p:spPr/>
        <p:txBody>
          <a:bodyPr>
            <a:noAutofit/>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E4C96E5B-A4B5-B54D-94D7-F8156F8F880E}"/>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5" name="Fußzeilenplatzhalter 4">
            <a:extLst>
              <a:ext uri="{FF2B5EF4-FFF2-40B4-BE49-F238E27FC236}">
                <a16:creationId xmlns:a16="http://schemas.microsoft.com/office/drawing/2014/main" id="{DE8ED138-4BB0-EA43-BF9C-0C2BA3CBC8F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7A9EB4A-2D43-D84C-85F0-57592D2BB291}"/>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25658416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F7BE7B-698D-FB45-B184-F7017A27ACF2}"/>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4A554504-8C40-FF44-9E97-F293BAB3E3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3098572D-88C7-4B4E-8BA8-7B4A012B6E95}"/>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5" name="Fußzeilenplatzhalter 4">
            <a:extLst>
              <a:ext uri="{FF2B5EF4-FFF2-40B4-BE49-F238E27FC236}">
                <a16:creationId xmlns:a16="http://schemas.microsoft.com/office/drawing/2014/main" id="{651A93E7-F67B-9846-A65A-813AF441730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34C9831-2F4A-D743-82DB-60803D81203D}"/>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35683328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BE2582-2AD2-C844-96F6-C830384EA8D8}"/>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21558585-C50A-2642-9B57-57BD67E237D8}"/>
              </a:ext>
            </a:extLst>
          </p:cNvPr>
          <p:cNvSpPr>
            <a:spLocks noGrp="1"/>
          </p:cNvSpPr>
          <p:nvPr>
            <p:ph sz="half" idx="1"/>
          </p:nvPr>
        </p:nvSpPr>
        <p:spPr>
          <a:xfrm>
            <a:off x="838200" y="1825625"/>
            <a:ext cx="5181600" cy="4351338"/>
          </a:xfrm>
        </p:spPr>
        <p:txBody>
          <a:body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EB233DEB-8C44-2243-A456-BB4AEECCAF48}"/>
              </a:ext>
            </a:extLst>
          </p:cNvPr>
          <p:cNvSpPr>
            <a:spLocks noGrp="1"/>
          </p:cNvSpPr>
          <p:nvPr>
            <p:ph sz="half" idx="2"/>
          </p:nvPr>
        </p:nvSpPr>
        <p:spPr>
          <a:xfrm>
            <a:off x="6172200" y="1825625"/>
            <a:ext cx="5181600" cy="4351338"/>
          </a:xfrm>
        </p:spPr>
        <p:txBody>
          <a:body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71C56107-9CAB-3E41-B7A5-1C30B3B5D78B}"/>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6" name="Fußzeilenplatzhalter 5">
            <a:extLst>
              <a:ext uri="{FF2B5EF4-FFF2-40B4-BE49-F238E27FC236}">
                <a16:creationId xmlns:a16="http://schemas.microsoft.com/office/drawing/2014/main" id="{890357A4-18EC-5140-AF2F-4A6C2A73486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8AAB4E42-A1FF-A542-937F-D4B31D98E977}"/>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31291271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F2CCA4-1710-C74E-8EA8-F0EAC64E2239}"/>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5B934862-FC19-BD4F-BE81-4608AB6445D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4" name="Inhaltsplatzhalter 3">
            <a:extLst>
              <a:ext uri="{FF2B5EF4-FFF2-40B4-BE49-F238E27FC236}">
                <a16:creationId xmlns:a16="http://schemas.microsoft.com/office/drawing/2014/main" id="{393DFC90-0863-C74A-B837-9A84CEC2FE3C}"/>
              </a:ext>
            </a:extLst>
          </p:cNvPr>
          <p:cNvSpPr>
            <a:spLocks noGrp="1"/>
          </p:cNvSpPr>
          <p:nvPr>
            <p:ph sz="half" idx="2"/>
          </p:nvPr>
        </p:nvSpPr>
        <p:spPr>
          <a:xfrm>
            <a:off x="839788" y="2505075"/>
            <a:ext cx="5157787" cy="3684588"/>
          </a:xfrm>
        </p:spPr>
        <p:txBody>
          <a:bodyPr/>
          <a:lstStyle/>
          <a:p>
            <a:r>
              <a:rPr lang="de-DE"/>
              <a:t>Mastertextformat bearbeiten
Zweite Ebene
Dritte Ebene
Vierte Ebene
Fünfte Ebene</a:t>
            </a:r>
          </a:p>
        </p:txBody>
      </p:sp>
      <p:sp>
        <p:nvSpPr>
          <p:cNvPr id="5" name="Textplatzhalter 4">
            <a:extLst>
              <a:ext uri="{FF2B5EF4-FFF2-40B4-BE49-F238E27FC236}">
                <a16:creationId xmlns:a16="http://schemas.microsoft.com/office/drawing/2014/main" id="{00B16FE1-433C-B146-A2BA-C9339B98B10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de-DE"/>
              <a:t>Mastertextformat bearbeiten
Zweite Ebene
Dritte Ebene
Vierte Ebene
Fünfte Ebene</a:t>
            </a:r>
          </a:p>
        </p:txBody>
      </p:sp>
      <p:sp>
        <p:nvSpPr>
          <p:cNvPr id="6" name="Inhaltsplatzhalter 5">
            <a:extLst>
              <a:ext uri="{FF2B5EF4-FFF2-40B4-BE49-F238E27FC236}">
                <a16:creationId xmlns:a16="http://schemas.microsoft.com/office/drawing/2014/main" id="{09A29349-4798-1D47-9003-9E31361A0B46}"/>
              </a:ext>
            </a:extLst>
          </p:cNvPr>
          <p:cNvSpPr>
            <a:spLocks noGrp="1"/>
          </p:cNvSpPr>
          <p:nvPr>
            <p:ph sz="quarter" idx="4"/>
          </p:nvPr>
        </p:nvSpPr>
        <p:spPr>
          <a:xfrm>
            <a:off x="6172200" y="2505075"/>
            <a:ext cx="5183188" cy="3684588"/>
          </a:xfrm>
        </p:spPr>
        <p:txBody>
          <a:bodyPr/>
          <a:lstStyle/>
          <a:p>
            <a:r>
              <a:rPr lang="de-DE"/>
              <a:t>Mastertextformat bearbeiten
Zweite Ebene
Dritte Ebene
Vierte Ebene
Fünfte Ebene</a:t>
            </a:r>
          </a:p>
        </p:txBody>
      </p:sp>
      <p:sp>
        <p:nvSpPr>
          <p:cNvPr id="7" name="Datumsplatzhalter 6">
            <a:extLst>
              <a:ext uri="{FF2B5EF4-FFF2-40B4-BE49-F238E27FC236}">
                <a16:creationId xmlns:a16="http://schemas.microsoft.com/office/drawing/2014/main" id="{449133A6-2464-5D45-9C7A-0DFB951A37E8}"/>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8" name="Fußzeilenplatzhalter 7">
            <a:extLst>
              <a:ext uri="{FF2B5EF4-FFF2-40B4-BE49-F238E27FC236}">
                <a16:creationId xmlns:a16="http://schemas.microsoft.com/office/drawing/2014/main" id="{51B0FAC2-F29E-354E-A0D5-41608B26CE20}"/>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3E1AB23A-4F20-1246-BEEA-987C61DF2EDC}"/>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2557353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E186B0-AE92-1342-A0BA-6AA8EF2B6152}"/>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04E7BA14-00E3-B04A-81F1-7FB17A980498}"/>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4" name="Fußzeilenplatzhalter 3">
            <a:extLst>
              <a:ext uri="{FF2B5EF4-FFF2-40B4-BE49-F238E27FC236}">
                <a16:creationId xmlns:a16="http://schemas.microsoft.com/office/drawing/2014/main" id="{CF3DA078-2572-4545-8B47-F782456C5CA8}"/>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4B6852CB-98BB-4D4F-8BEC-88C37A97ED23}"/>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1627918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FE8970A-0701-F14A-AAE3-32EA9A89AE1A}"/>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3" name="Fußzeilenplatzhalter 2">
            <a:extLst>
              <a:ext uri="{FF2B5EF4-FFF2-40B4-BE49-F238E27FC236}">
                <a16:creationId xmlns:a16="http://schemas.microsoft.com/office/drawing/2014/main" id="{E9865356-2D6E-4A45-B068-93B024D1D6D4}"/>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6C559A3D-503A-9A4C-A011-1F764F9DC4D1}"/>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23114199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9BC9D-2B8E-DC4A-996F-E3B69BCC9D14}"/>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533E8F28-F992-6942-8E99-1A0CCB5F4A1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r>
              <a:rPr lang="de-DE"/>
              <a:t>Mastertextformat bearbeiten
Zweite Ebene
Dritte Ebene
Vierte Ebene
Fünfte Ebene</a:t>
            </a:r>
          </a:p>
        </p:txBody>
      </p:sp>
      <p:sp>
        <p:nvSpPr>
          <p:cNvPr id="4" name="Textplatzhalter 3">
            <a:extLst>
              <a:ext uri="{FF2B5EF4-FFF2-40B4-BE49-F238E27FC236}">
                <a16:creationId xmlns:a16="http://schemas.microsoft.com/office/drawing/2014/main" id="{EA8239A7-77E4-F842-A884-27B9FD69AF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DE240B72-CDC1-214C-9F25-4853F053D4A6}"/>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6" name="Fußzeilenplatzhalter 5">
            <a:extLst>
              <a:ext uri="{FF2B5EF4-FFF2-40B4-BE49-F238E27FC236}">
                <a16:creationId xmlns:a16="http://schemas.microsoft.com/office/drawing/2014/main" id="{CED8BF4C-801F-B74E-935F-CC8E103E008A}"/>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905EEB72-D3DB-2A40-9843-CDFBE766D9EF}"/>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30590544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F49BDB-D873-E44F-B75C-17BCE0E0DB33}"/>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84F2B617-6957-9C4C-8405-9CE3F87DBCD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CEDBC2EB-ADB9-784B-B6D7-F7DB252064F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r>
              <a:rPr lang="de-DE"/>
              <a:t>Mastertextformat bearbeiten
Zweite Ebene
Dritte Ebene
Vierte Ebene
Fünfte Ebene</a:t>
            </a:r>
          </a:p>
        </p:txBody>
      </p:sp>
      <p:sp>
        <p:nvSpPr>
          <p:cNvPr id="5" name="Datumsplatzhalter 4">
            <a:extLst>
              <a:ext uri="{FF2B5EF4-FFF2-40B4-BE49-F238E27FC236}">
                <a16:creationId xmlns:a16="http://schemas.microsoft.com/office/drawing/2014/main" id="{E751D4E2-80B6-D948-9025-2E496AABD7D1}"/>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6" name="Fußzeilenplatzhalter 5">
            <a:extLst>
              <a:ext uri="{FF2B5EF4-FFF2-40B4-BE49-F238E27FC236}">
                <a16:creationId xmlns:a16="http://schemas.microsoft.com/office/drawing/2014/main" id="{190AE94F-6DB8-604C-B0F1-3B2774C0C234}"/>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ED7FDF30-220F-3D45-8861-85C24C2F5E68}"/>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31331996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05C1F1-E03E-9C4D-A3AA-A69ACB8DD01B}"/>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C38A31E3-3A58-9E41-8CFD-D69C39797A45}"/>
              </a:ext>
            </a:extLst>
          </p:cNvPr>
          <p:cNvSpPr>
            <a:spLocks noGrp="1"/>
          </p:cNvSpPr>
          <p:nvPr>
            <p:ph type="body" orient="vert" idx="1"/>
          </p:nvPr>
        </p:nvSpPr>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D76F9D95-14AB-C040-829D-C6C7FBBA303B}"/>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5" name="Fußzeilenplatzhalter 4">
            <a:extLst>
              <a:ext uri="{FF2B5EF4-FFF2-40B4-BE49-F238E27FC236}">
                <a16:creationId xmlns:a16="http://schemas.microsoft.com/office/drawing/2014/main" id="{402B127E-4AE6-B04C-BB07-064AC29ABBA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CA290146-5DCF-1748-8BF8-30DD1343E30A}"/>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3959305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81E30A05-2B86-F941-AA4A-E40CA854B30A}"/>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83C33585-1963-3A48-B762-19891C127A3A}"/>
              </a:ext>
            </a:extLst>
          </p:cNvPr>
          <p:cNvSpPr>
            <a:spLocks noGrp="1"/>
          </p:cNvSpPr>
          <p:nvPr>
            <p:ph type="body" orient="vert" idx="1"/>
          </p:nvPr>
        </p:nvSpPr>
        <p:spPr>
          <a:xfrm>
            <a:off x="838200" y="365125"/>
            <a:ext cx="7734300" cy="5811838"/>
          </a:xfrm>
        </p:spPr>
        <p:txBody>
          <a:bodyPr vert="eaVert"/>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7296B3AA-F1E9-D149-ADC9-393817636B62}"/>
              </a:ext>
            </a:extLst>
          </p:cNvPr>
          <p:cNvSpPr>
            <a:spLocks noGrp="1"/>
          </p:cNvSpPr>
          <p:nvPr>
            <p:ph type="dt" sz="half" idx="10"/>
          </p:nvPr>
        </p:nvSpPr>
        <p:spPr/>
        <p:txBody>
          <a:bodyPr/>
          <a:lstStyle/>
          <a:p>
            <a:fld id="{76BA95E2-F9B5-9D45-A9A5-3EEAF369658E}" type="datetimeFigureOut">
              <a:rPr lang="de-DE" smtClean="0"/>
              <a:t>18.09.2026</a:t>
            </a:fld>
            <a:endParaRPr lang="de-DE"/>
          </a:p>
        </p:txBody>
      </p:sp>
      <p:sp>
        <p:nvSpPr>
          <p:cNvPr id="5" name="Fußzeilenplatzhalter 4">
            <a:extLst>
              <a:ext uri="{FF2B5EF4-FFF2-40B4-BE49-F238E27FC236}">
                <a16:creationId xmlns:a16="http://schemas.microsoft.com/office/drawing/2014/main" id="{BE06DEE7-4BC8-AA45-B129-7421B3258FC1}"/>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D7799622-D5F3-7543-8408-5768BB4CB794}"/>
              </a:ext>
            </a:extLst>
          </p:cNvPr>
          <p:cNvSpPr>
            <a:spLocks noGrp="1"/>
          </p:cNvSpPr>
          <p:nvPr>
            <p:ph type="sldNum" sz="quarter" idx="12"/>
          </p:nvPr>
        </p:nvSpPr>
        <p:spPr/>
        <p:txBody>
          <a:bodyPr/>
          <a:lstStyle/>
          <a:p>
            <a:fld id="{B0131151-2423-274F-916F-EFF31F4819C5}" type="slidenum">
              <a:rPr lang="de-DE" smtClean="0"/>
              <a:t>‹#›</a:t>
            </a:fld>
            <a:endParaRPr lang="de-DE"/>
          </a:p>
        </p:txBody>
      </p:sp>
    </p:spTree>
    <p:extLst>
      <p:ext uri="{BB962C8B-B14F-4D97-AF65-F5344CB8AC3E}">
        <p14:creationId xmlns:p14="http://schemas.microsoft.com/office/powerpoint/2010/main" val="1439411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02FC3BF2-7D95-E84E-8983-3B8B5AD81F4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6DFDCB4C-2A75-AA4F-B22D-E4E857D473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r>
              <a:rPr lang="de-DE"/>
              <a:t>Mastertextformat bearbeiten
Zweite Ebene
Dritte Ebene
Vierte Ebene
Fünfte Ebene</a:t>
            </a:r>
          </a:p>
        </p:txBody>
      </p:sp>
      <p:sp>
        <p:nvSpPr>
          <p:cNvPr id="4" name="Datumsplatzhalter 3">
            <a:extLst>
              <a:ext uri="{FF2B5EF4-FFF2-40B4-BE49-F238E27FC236}">
                <a16:creationId xmlns:a16="http://schemas.microsoft.com/office/drawing/2014/main" id="{9384FF8D-3171-9744-B18F-1DA3846142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bg1"/>
                </a:solidFill>
                <a:latin typeface="Slabo 27px" panose="02060503030505020404" pitchFamily="18" charset="77"/>
              </a:defRPr>
            </a:lvl1pPr>
          </a:lstStyle>
          <a:p>
            <a:fld id="{76BA95E2-F9B5-9D45-A9A5-3EEAF369658E}" type="datetimeFigureOut">
              <a:rPr lang="de-DE" smtClean="0"/>
              <a:pPr/>
              <a:t>18.09.2026</a:t>
            </a:fld>
            <a:endParaRPr lang="de-DE"/>
          </a:p>
        </p:txBody>
      </p:sp>
      <p:sp>
        <p:nvSpPr>
          <p:cNvPr id="5" name="Fußzeilenplatzhalter 4">
            <a:extLst>
              <a:ext uri="{FF2B5EF4-FFF2-40B4-BE49-F238E27FC236}">
                <a16:creationId xmlns:a16="http://schemas.microsoft.com/office/drawing/2014/main" id="{75D46096-B33B-8745-B32E-AB870DE4114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bg1"/>
                </a:solidFill>
                <a:latin typeface="Slabo 27px" panose="02060503030505020404" pitchFamily="18" charset="77"/>
              </a:defRPr>
            </a:lvl1pPr>
          </a:lstStyle>
          <a:p>
            <a:endParaRPr lang="de-DE"/>
          </a:p>
        </p:txBody>
      </p:sp>
      <p:sp>
        <p:nvSpPr>
          <p:cNvPr id="6" name="Foliennummernplatzhalter 5">
            <a:extLst>
              <a:ext uri="{FF2B5EF4-FFF2-40B4-BE49-F238E27FC236}">
                <a16:creationId xmlns:a16="http://schemas.microsoft.com/office/drawing/2014/main" id="{B408B456-B079-ED4B-A44F-AB57B29D534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bg1"/>
                </a:solidFill>
                <a:latin typeface="Slabo 27px" panose="02060503030505020404" pitchFamily="18" charset="77"/>
              </a:defRPr>
            </a:lvl1pPr>
          </a:lstStyle>
          <a:p>
            <a:fld id="{B0131151-2423-274F-916F-EFF31F4819C5}" type="slidenum">
              <a:rPr lang="de-DE" smtClean="0"/>
              <a:pPr/>
              <a:t>‹#›</a:t>
            </a:fld>
            <a:endParaRPr lang="de-DE"/>
          </a:p>
        </p:txBody>
      </p:sp>
    </p:spTree>
    <p:extLst>
      <p:ext uri="{BB962C8B-B14F-4D97-AF65-F5344CB8AC3E}">
        <p14:creationId xmlns:p14="http://schemas.microsoft.com/office/powerpoint/2010/main" val="1846934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Oswa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Slabo 27px" panose="02060503030505020404" pitchFamily="18"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s/_rels/slide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image" Target="../media/image2.emf"/><Relationship Id="rId7" Type="http://schemas.openxmlformats.org/officeDocument/2006/relationships/image" Target="../media/image6.emf"/><Relationship Id="rId12"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5.emf"/><Relationship Id="rId11" Type="http://schemas.openxmlformats.org/officeDocument/2006/relationships/image" Target="../media/image10.emf"/><Relationship Id="rId5" Type="http://schemas.openxmlformats.org/officeDocument/2006/relationships/image" Target="../media/image4.emf"/><Relationship Id="rId10" Type="http://schemas.openxmlformats.org/officeDocument/2006/relationships/image" Target="../media/image9.emf"/><Relationship Id="rId4" Type="http://schemas.openxmlformats.org/officeDocument/2006/relationships/image" Target="../media/image3.emf"/><Relationship Id="rId9"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383B7745-992F-AF49-9CA8-E8E36855EB8B}"/>
              </a:ext>
            </a:extLst>
          </p:cNvPr>
          <p:cNvPicPr>
            <a:picLocks noChangeAspect="1"/>
          </p:cNvPicPr>
          <p:nvPr/>
        </p:nvPicPr>
        <p:blipFill>
          <a:blip r:embed="rId3"/>
          <a:stretch>
            <a:fillRect/>
          </a:stretch>
        </p:blipFill>
        <p:spPr>
          <a:xfrm>
            <a:off x="4062195" y="1395195"/>
            <a:ext cx="4067610" cy="4067610"/>
          </a:xfrm>
          <a:prstGeom prst="rect">
            <a:avLst/>
          </a:prstGeom>
        </p:spPr>
      </p:pic>
    </p:spTree>
    <p:extLst>
      <p:ext uri="{BB962C8B-B14F-4D97-AF65-F5344CB8AC3E}">
        <p14:creationId xmlns:p14="http://schemas.microsoft.com/office/powerpoint/2010/main" val="26682372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77029-5DEB-C14D-A69B-3C8AAF14EBB5}"/>
              </a:ext>
            </a:extLst>
          </p:cNvPr>
          <p:cNvSpPr>
            <a:spLocks noGrp="1"/>
          </p:cNvSpPr>
          <p:nvPr>
            <p:ph type="title"/>
          </p:nvPr>
        </p:nvSpPr>
        <p:spPr>
          <a:xfrm>
            <a:off x="838200" y="365125"/>
            <a:ext cx="10998200" cy="1325563"/>
          </a:xfrm>
        </p:spPr>
        <p:txBody>
          <a:bodyPr/>
          <a:lstStyle/>
          <a:p>
            <a:r>
              <a:rPr lang="de-DE" dirty="0"/>
              <a:t>Mitarbeiterunterstützung durch Gemeinde-Basisteam</a:t>
            </a:r>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a:xfrm>
            <a:off x="838200" y="1825625"/>
            <a:ext cx="10515600" cy="4667250"/>
          </a:xfrm>
        </p:spPr>
        <p:txBody>
          <a:bodyPr>
            <a:noAutofit/>
          </a:bodyPr>
          <a:lstStyle/>
          <a:p>
            <a:pPr marL="0" indent="0">
              <a:buNone/>
            </a:pPr>
            <a:r>
              <a:rPr lang="de-DE" dirty="0"/>
              <a:t>Diese Präsentation beschäftigt sich damit, welche Aufgaben zu berücksichtigen sind, wenn Mitarbeiter aus einer Gemeinde ausgesendet werden. Wir schlagen vor, dass sich in der Gemeinde ein Basisteam bildet, um den Mitarbeiter im Auftrag der Gemeinde zu betreuen. </a:t>
            </a:r>
            <a:br>
              <a:rPr lang="de-DE" dirty="0"/>
            </a:br>
            <a:br>
              <a:rPr lang="de-DE" dirty="0"/>
            </a:br>
            <a:r>
              <a:rPr lang="de-DE" dirty="0"/>
              <a:t>Bei der vorliegenden Präsentation handelt es sich um eine Übersicht. </a:t>
            </a:r>
            <a:br>
              <a:rPr lang="de-DE" dirty="0"/>
            </a:br>
            <a:r>
              <a:rPr lang="de-DE" dirty="0"/>
              <a:t>In jeder Gemeinde sieht die Ausgestaltung anders aus und manchmal übernehmen weniger Personen auch mehrere der erwähnten Aufgaben.</a:t>
            </a:r>
          </a:p>
          <a:p>
            <a:pPr marL="0" indent="0">
              <a:buNone/>
            </a:pPr>
            <a:endParaRPr lang="de-DE" dirty="0"/>
          </a:p>
          <a:p>
            <a:pPr marL="0" indent="0">
              <a:buNone/>
            </a:pPr>
            <a:r>
              <a:rPr lang="de-DE" sz="1800" dirty="0"/>
              <a:t>Konzept von OM Deutschland</a:t>
            </a:r>
          </a:p>
        </p:txBody>
      </p:sp>
    </p:spTree>
    <p:extLst>
      <p:ext uri="{BB962C8B-B14F-4D97-AF65-F5344CB8AC3E}">
        <p14:creationId xmlns:p14="http://schemas.microsoft.com/office/powerpoint/2010/main" val="29267541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Oval 45">
            <a:extLst>
              <a:ext uri="{FF2B5EF4-FFF2-40B4-BE49-F238E27FC236}">
                <a16:creationId xmlns:a16="http://schemas.microsoft.com/office/drawing/2014/main" id="{6B84D1E5-09CF-1F4E-9D46-C21D8DF8516B}"/>
              </a:ext>
            </a:extLst>
          </p:cNvPr>
          <p:cNvSpPr/>
          <p:nvPr/>
        </p:nvSpPr>
        <p:spPr>
          <a:xfrm>
            <a:off x="780609" y="455372"/>
            <a:ext cx="1064670" cy="106467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5" name="Oval 44">
            <a:extLst>
              <a:ext uri="{FF2B5EF4-FFF2-40B4-BE49-F238E27FC236}">
                <a16:creationId xmlns:a16="http://schemas.microsoft.com/office/drawing/2014/main" id="{003882DF-C68D-7F49-A61C-90A3502939CA}"/>
              </a:ext>
            </a:extLst>
          </p:cNvPr>
          <p:cNvSpPr/>
          <p:nvPr/>
        </p:nvSpPr>
        <p:spPr>
          <a:xfrm>
            <a:off x="1234042" y="905945"/>
            <a:ext cx="168938" cy="1689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23377029-5DEB-C14D-A69B-3C8AAF14EBB5}"/>
              </a:ext>
            </a:extLst>
          </p:cNvPr>
          <p:cNvSpPr>
            <a:spLocks noGrp="1"/>
          </p:cNvSpPr>
          <p:nvPr>
            <p:ph type="title"/>
          </p:nvPr>
        </p:nvSpPr>
        <p:spPr>
          <a:xfrm>
            <a:off x="3278450" y="365125"/>
            <a:ext cx="8075350" cy="1325563"/>
          </a:xfrm>
        </p:spPr>
        <p:txBody>
          <a:bodyPr/>
          <a:lstStyle/>
          <a:p>
            <a:r>
              <a:rPr lang="de-DE" dirty="0"/>
              <a:t>Ziele des Basisteams</a:t>
            </a:r>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noAutofit/>
          </a:bodyPr>
          <a:lstStyle/>
          <a:p>
            <a:r>
              <a:rPr lang="de-DE" dirty="0"/>
              <a:t>Den Mitarbeiter am heimischen Gemeindeleben teilhaben zu lassen.</a:t>
            </a:r>
          </a:p>
          <a:p>
            <a:endParaRPr lang="de-DE" dirty="0"/>
          </a:p>
          <a:p>
            <a:r>
              <a:rPr lang="de-DE" dirty="0"/>
              <a:t>Den Mitarbeiter aktiv zu begleiten und zu unterstützen durch Kontakt (Briefe, Besuche...), Gebet und Übernahme verschiedener Aufgaben vor, während und nach dem Einsatz.</a:t>
            </a:r>
          </a:p>
          <a:p>
            <a:endParaRPr lang="de-DE" dirty="0"/>
          </a:p>
          <a:p>
            <a:r>
              <a:rPr lang="de-DE" dirty="0"/>
              <a:t>Fürsprecher des Mitarbeiters in der Gemeinde sein.</a:t>
            </a:r>
          </a:p>
          <a:p>
            <a:endParaRPr lang="de-DE" dirty="0"/>
          </a:p>
          <a:p>
            <a:r>
              <a:rPr lang="de-DE" dirty="0"/>
              <a:t>Kontakt halten mit der sendenden Organisation.</a:t>
            </a:r>
          </a:p>
        </p:txBody>
      </p:sp>
      <p:grpSp>
        <p:nvGrpSpPr>
          <p:cNvPr id="32" name="Gruppieren 31">
            <a:extLst>
              <a:ext uri="{FF2B5EF4-FFF2-40B4-BE49-F238E27FC236}">
                <a16:creationId xmlns:a16="http://schemas.microsoft.com/office/drawing/2014/main" id="{CA1B80EF-BBA1-BC4D-ABA7-56AE7EEC69E5}"/>
              </a:ext>
            </a:extLst>
          </p:cNvPr>
          <p:cNvGrpSpPr/>
          <p:nvPr/>
        </p:nvGrpSpPr>
        <p:grpSpPr>
          <a:xfrm>
            <a:off x="770622" y="366678"/>
            <a:ext cx="1988125" cy="1162436"/>
            <a:chOff x="8799676" y="366678"/>
            <a:chExt cx="2010502" cy="1175520"/>
          </a:xfrm>
        </p:grpSpPr>
        <p:sp>
          <p:nvSpPr>
            <p:cNvPr id="33" name="Oval 32">
              <a:extLst>
                <a:ext uri="{FF2B5EF4-FFF2-40B4-BE49-F238E27FC236}">
                  <a16:creationId xmlns:a16="http://schemas.microsoft.com/office/drawing/2014/main" id="{DD13BE03-3EE0-804E-95FF-C558CFAC52F8}"/>
                </a:ext>
              </a:extLst>
            </p:cNvPr>
            <p:cNvSpPr/>
            <p:nvPr/>
          </p:nvSpPr>
          <p:spPr>
            <a:xfrm>
              <a:off x="8799676" y="443613"/>
              <a:ext cx="1098585" cy="109858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4" name="Oval 33">
              <a:extLst>
                <a:ext uri="{FF2B5EF4-FFF2-40B4-BE49-F238E27FC236}">
                  <a16:creationId xmlns:a16="http://schemas.microsoft.com/office/drawing/2014/main" id="{1E55AA2B-B189-E04B-BC8E-87FF8113815D}"/>
                </a:ext>
              </a:extLst>
            </p:cNvPr>
            <p:cNvSpPr/>
            <p:nvPr/>
          </p:nvSpPr>
          <p:spPr>
            <a:xfrm>
              <a:off x="8952076" y="596013"/>
              <a:ext cx="792425" cy="79242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5" name="Oval 34">
              <a:extLst>
                <a:ext uri="{FF2B5EF4-FFF2-40B4-BE49-F238E27FC236}">
                  <a16:creationId xmlns:a16="http://schemas.microsoft.com/office/drawing/2014/main" id="{AC72AD94-D728-8344-9B26-195432EDF1B0}"/>
                </a:ext>
              </a:extLst>
            </p:cNvPr>
            <p:cNvSpPr/>
            <p:nvPr/>
          </p:nvSpPr>
          <p:spPr>
            <a:xfrm>
              <a:off x="9104477" y="748414"/>
              <a:ext cx="489900" cy="48990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6" name="Oval 35">
              <a:extLst>
                <a:ext uri="{FF2B5EF4-FFF2-40B4-BE49-F238E27FC236}">
                  <a16:creationId xmlns:a16="http://schemas.microsoft.com/office/drawing/2014/main" id="{CD02369A-ADCD-1742-8B9C-7690DF529C47}"/>
                </a:ext>
              </a:extLst>
            </p:cNvPr>
            <p:cNvSpPr/>
            <p:nvPr/>
          </p:nvSpPr>
          <p:spPr>
            <a:xfrm>
              <a:off x="9256877" y="900814"/>
              <a:ext cx="191007" cy="191007"/>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37" name="Gerade Verbindung mit Pfeil 36">
              <a:extLst>
                <a:ext uri="{FF2B5EF4-FFF2-40B4-BE49-F238E27FC236}">
                  <a16:creationId xmlns:a16="http://schemas.microsoft.com/office/drawing/2014/main" id="{9EDF2529-8667-3748-8D09-8C195BB02F89}"/>
                </a:ext>
              </a:extLst>
            </p:cNvPr>
            <p:cNvCxnSpPr/>
            <p:nvPr/>
          </p:nvCxnSpPr>
          <p:spPr>
            <a:xfrm flipH="1">
              <a:off x="9338403" y="499840"/>
              <a:ext cx="1351128" cy="504967"/>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38" name="Gerade Verbindung 37">
              <a:extLst>
                <a:ext uri="{FF2B5EF4-FFF2-40B4-BE49-F238E27FC236}">
                  <a16:creationId xmlns:a16="http://schemas.microsoft.com/office/drawing/2014/main" id="{34BB553A-298B-0341-8152-3604A2E26BA5}"/>
                </a:ext>
              </a:extLst>
            </p:cNvPr>
            <p:cNvCxnSpPr>
              <a:cxnSpLocks/>
            </p:cNvCxnSpPr>
            <p:nvPr/>
          </p:nvCxnSpPr>
          <p:spPr>
            <a:xfrm flipV="1">
              <a:off x="10443017" y="440109"/>
              <a:ext cx="109343" cy="1489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Gerade Verbindung 38">
              <a:extLst>
                <a:ext uri="{FF2B5EF4-FFF2-40B4-BE49-F238E27FC236}">
                  <a16:creationId xmlns:a16="http://schemas.microsoft.com/office/drawing/2014/main" id="{2AE8667B-8756-594C-B053-2A861ACBC349}"/>
                </a:ext>
              </a:extLst>
            </p:cNvPr>
            <p:cNvCxnSpPr>
              <a:cxnSpLocks/>
            </p:cNvCxnSpPr>
            <p:nvPr/>
          </p:nvCxnSpPr>
          <p:spPr>
            <a:xfrm>
              <a:off x="10475628" y="583971"/>
              <a:ext cx="141367" cy="323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Gerade Verbindung 39">
              <a:extLst>
                <a:ext uri="{FF2B5EF4-FFF2-40B4-BE49-F238E27FC236}">
                  <a16:creationId xmlns:a16="http://schemas.microsoft.com/office/drawing/2014/main" id="{3ADDFC03-573B-FB40-A301-67E5A36185FC}"/>
                </a:ext>
              </a:extLst>
            </p:cNvPr>
            <p:cNvCxnSpPr>
              <a:cxnSpLocks/>
            </p:cNvCxnSpPr>
            <p:nvPr/>
          </p:nvCxnSpPr>
          <p:spPr>
            <a:xfrm flipV="1">
              <a:off x="10562324" y="392436"/>
              <a:ext cx="109343" cy="1489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Gerade Verbindung 40">
              <a:extLst>
                <a:ext uri="{FF2B5EF4-FFF2-40B4-BE49-F238E27FC236}">
                  <a16:creationId xmlns:a16="http://schemas.microsoft.com/office/drawing/2014/main" id="{968DDB3F-CDF1-F243-B4EC-24DC91ED7015}"/>
                </a:ext>
              </a:extLst>
            </p:cNvPr>
            <p:cNvCxnSpPr>
              <a:cxnSpLocks/>
            </p:cNvCxnSpPr>
            <p:nvPr/>
          </p:nvCxnSpPr>
          <p:spPr>
            <a:xfrm flipV="1">
              <a:off x="10665355" y="366678"/>
              <a:ext cx="109343" cy="1489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Gerade Verbindung 41">
              <a:extLst>
                <a:ext uri="{FF2B5EF4-FFF2-40B4-BE49-F238E27FC236}">
                  <a16:creationId xmlns:a16="http://schemas.microsoft.com/office/drawing/2014/main" id="{BB96BF59-327D-7742-ADE9-DE60ABF057DF}"/>
                </a:ext>
              </a:extLst>
            </p:cNvPr>
            <p:cNvCxnSpPr>
              <a:cxnSpLocks/>
            </p:cNvCxnSpPr>
            <p:nvPr/>
          </p:nvCxnSpPr>
          <p:spPr>
            <a:xfrm>
              <a:off x="10565780" y="541042"/>
              <a:ext cx="141367" cy="323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Gerade Verbindung 42">
              <a:extLst>
                <a:ext uri="{FF2B5EF4-FFF2-40B4-BE49-F238E27FC236}">
                  <a16:creationId xmlns:a16="http://schemas.microsoft.com/office/drawing/2014/main" id="{900097AF-081D-7B42-A64F-501D4502889E}"/>
                </a:ext>
              </a:extLst>
            </p:cNvPr>
            <p:cNvCxnSpPr>
              <a:cxnSpLocks/>
            </p:cNvCxnSpPr>
            <p:nvPr/>
          </p:nvCxnSpPr>
          <p:spPr>
            <a:xfrm>
              <a:off x="10668811" y="506698"/>
              <a:ext cx="141367" cy="323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488778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noAutofit/>
          </a:bodyPr>
          <a:lstStyle/>
          <a:p>
            <a:endParaRPr lang="de-DE" dirty="0"/>
          </a:p>
          <a:p>
            <a:r>
              <a:rPr lang="de-DE" dirty="0"/>
              <a:t>Das Anliegen und Bewusstsein für Weltmission in der Gemeinde wachzuhalten.</a:t>
            </a:r>
          </a:p>
          <a:p>
            <a:endParaRPr lang="de-DE" dirty="0"/>
          </a:p>
          <a:p>
            <a:r>
              <a:rPr lang="de-DE" dirty="0"/>
              <a:t>Die Gemeinde in ihrer Verantwortung für den entsandten Mitarbeiter zu unterstützen.</a:t>
            </a:r>
          </a:p>
          <a:p>
            <a:endParaRPr lang="de-DE" dirty="0"/>
          </a:p>
          <a:p>
            <a:r>
              <a:rPr lang="de-DE" dirty="0"/>
              <a:t>Die Gemeindeleitung zu entlasten.</a:t>
            </a:r>
          </a:p>
        </p:txBody>
      </p:sp>
      <p:sp>
        <p:nvSpPr>
          <p:cNvPr id="21" name="Oval 20">
            <a:extLst>
              <a:ext uri="{FF2B5EF4-FFF2-40B4-BE49-F238E27FC236}">
                <a16:creationId xmlns:a16="http://schemas.microsoft.com/office/drawing/2014/main" id="{4372F403-E591-774E-ADFD-84C960F609E3}"/>
              </a:ext>
            </a:extLst>
          </p:cNvPr>
          <p:cNvSpPr/>
          <p:nvPr/>
        </p:nvSpPr>
        <p:spPr>
          <a:xfrm>
            <a:off x="780609" y="455372"/>
            <a:ext cx="1064670" cy="1064670"/>
          </a:xfrm>
          <a:prstGeom prst="ellipse">
            <a:avLst/>
          </a:prstGeom>
          <a:solidFill>
            <a:schemeClr val="accent4">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Oval 21">
            <a:extLst>
              <a:ext uri="{FF2B5EF4-FFF2-40B4-BE49-F238E27FC236}">
                <a16:creationId xmlns:a16="http://schemas.microsoft.com/office/drawing/2014/main" id="{32F823AB-4A38-0C41-95FE-5A31FB032B9E}"/>
              </a:ext>
            </a:extLst>
          </p:cNvPr>
          <p:cNvSpPr/>
          <p:nvPr/>
        </p:nvSpPr>
        <p:spPr>
          <a:xfrm>
            <a:off x="1234042" y="905945"/>
            <a:ext cx="168938" cy="16893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nvGrpSpPr>
          <p:cNvPr id="23" name="Gruppieren 22">
            <a:extLst>
              <a:ext uri="{FF2B5EF4-FFF2-40B4-BE49-F238E27FC236}">
                <a16:creationId xmlns:a16="http://schemas.microsoft.com/office/drawing/2014/main" id="{DAEF3F6D-1831-7046-ADFF-F6E9094A9EAF}"/>
              </a:ext>
            </a:extLst>
          </p:cNvPr>
          <p:cNvGrpSpPr/>
          <p:nvPr/>
        </p:nvGrpSpPr>
        <p:grpSpPr>
          <a:xfrm>
            <a:off x="770622" y="366678"/>
            <a:ext cx="1988125" cy="1162436"/>
            <a:chOff x="8799676" y="366678"/>
            <a:chExt cx="2010502" cy="1175520"/>
          </a:xfrm>
        </p:grpSpPr>
        <p:sp>
          <p:nvSpPr>
            <p:cNvPr id="24" name="Oval 23">
              <a:extLst>
                <a:ext uri="{FF2B5EF4-FFF2-40B4-BE49-F238E27FC236}">
                  <a16:creationId xmlns:a16="http://schemas.microsoft.com/office/drawing/2014/main" id="{5D1A8F16-0E7D-B74E-83F1-BA1256E1FD7E}"/>
                </a:ext>
              </a:extLst>
            </p:cNvPr>
            <p:cNvSpPr/>
            <p:nvPr/>
          </p:nvSpPr>
          <p:spPr>
            <a:xfrm>
              <a:off x="8799676" y="443613"/>
              <a:ext cx="1098585" cy="109858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5" name="Oval 24">
              <a:extLst>
                <a:ext uri="{FF2B5EF4-FFF2-40B4-BE49-F238E27FC236}">
                  <a16:creationId xmlns:a16="http://schemas.microsoft.com/office/drawing/2014/main" id="{EB6C91A2-9695-AB41-BA67-3CC014242C4D}"/>
                </a:ext>
              </a:extLst>
            </p:cNvPr>
            <p:cNvSpPr/>
            <p:nvPr/>
          </p:nvSpPr>
          <p:spPr>
            <a:xfrm>
              <a:off x="8952076" y="596013"/>
              <a:ext cx="792425" cy="79242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6" name="Oval 25">
              <a:extLst>
                <a:ext uri="{FF2B5EF4-FFF2-40B4-BE49-F238E27FC236}">
                  <a16:creationId xmlns:a16="http://schemas.microsoft.com/office/drawing/2014/main" id="{5487CF0F-06D8-2D4C-8B2F-046A4BA2CC2F}"/>
                </a:ext>
              </a:extLst>
            </p:cNvPr>
            <p:cNvSpPr/>
            <p:nvPr/>
          </p:nvSpPr>
          <p:spPr>
            <a:xfrm>
              <a:off x="9104477" y="748414"/>
              <a:ext cx="489900" cy="489900"/>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7" name="Oval 26">
              <a:extLst>
                <a:ext uri="{FF2B5EF4-FFF2-40B4-BE49-F238E27FC236}">
                  <a16:creationId xmlns:a16="http://schemas.microsoft.com/office/drawing/2014/main" id="{BF03EC4F-F8EE-854A-8AF2-D15F5CAA6E6A}"/>
                </a:ext>
              </a:extLst>
            </p:cNvPr>
            <p:cNvSpPr/>
            <p:nvPr/>
          </p:nvSpPr>
          <p:spPr>
            <a:xfrm>
              <a:off x="9256877" y="900814"/>
              <a:ext cx="191007" cy="191007"/>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cxnSp>
          <p:nvCxnSpPr>
            <p:cNvPr id="28" name="Gerade Verbindung mit Pfeil 27">
              <a:extLst>
                <a:ext uri="{FF2B5EF4-FFF2-40B4-BE49-F238E27FC236}">
                  <a16:creationId xmlns:a16="http://schemas.microsoft.com/office/drawing/2014/main" id="{98F2BAEA-EBBF-C24C-BD41-30DD4A783558}"/>
                </a:ext>
              </a:extLst>
            </p:cNvPr>
            <p:cNvCxnSpPr/>
            <p:nvPr/>
          </p:nvCxnSpPr>
          <p:spPr>
            <a:xfrm flipH="1">
              <a:off x="9338403" y="499840"/>
              <a:ext cx="1351128" cy="504967"/>
            </a:xfrm>
            <a:prstGeom prst="straightConnector1">
              <a:avLst/>
            </a:prstGeom>
            <a:ln w="3810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29" name="Gerade Verbindung 28">
              <a:extLst>
                <a:ext uri="{FF2B5EF4-FFF2-40B4-BE49-F238E27FC236}">
                  <a16:creationId xmlns:a16="http://schemas.microsoft.com/office/drawing/2014/main" id="{2DD7C8DF-E2DF-4842-B0AF-D23BE6F61032}"/>
                </a:ext>
              </a:extLst>
            </p:cNvPr>
            <p:cNvCxnSpPr>
              <a:cxnSpLocks/>
            </p:cNvCxnSpPr>
            <p:nvPr/>
          </p:nvCxnSpPr>
          <p:spPr>
            <a:xfrm flipV="1">
              <a:off x="10443017" y="440109"/>
              <a:ext cx="109343" cy="1489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Gerade Verbindung 29">
              <a:extLst>
                <a:ext uri="{FF2B5EF4-FFF2-40B4-BE49-F238E27FC236}">
                  <a16:creationId xmlns:a16="http://schemas.microsoft.com/office/drawing/2014/main" id="{76D7DCAC-995C-1746-814C-449FE34DECA9}"/>
                </a:ext>
              </a:extLst>
            </p:cNvPr>
            <p:cNvCxnSpPr>
              <a:cxnSpLocks/>
            </p:cNvCxnSpPr>
            <p:nvPr/>
          </p:nvCxnSpPr>
          <p:spPr>
            <a:xfrm>
              <a:off x="10475628" y="583971"/>
              <a:ext cx="141367" cy="323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Gerade Verbindung 30">
              <a:extLst>
                <a:ext uri="{FF2B5EF4-FFF2-40B4-BE49-F238E27FC236}">
                  <a16:creationId xmlns:a16="http://schemas.microsoft.com/office/drawing/2014/main" id="{7F30165C-B616-BD4D-A029-6FBDB30C4F53}"/>
                </a:ext>
              </a:extLst>
            </p:cNvPr>
            <p:cNvCxnSpPr>
              <a:cxnSpLocks/>
            </p:cNvCxnSpPr>
            <p:nvPr/>
          </p:nvCxnSpPr>
          <p:spPr>
            <a:xfrm flipV="1">
              <a:off x="10562324" y="392436"/>
              <a:ext cx="109343" cy="1489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2" name="Gerade Verbindung 31">
              <a:extLst>
                <a:ext uri="{FF2B5EF4-FFF2-40B4-BE49-F238E27FC236}">
                  <a16:creationId xmlns:a16="http://schemas.microsoft.com/office/drawing/2014/main" id="{284C910A-A496-4D47-BD7B-E763852976CF}"/>
                </a:ext>
              </a:extLst>
            </p:cNvPr>
            <p:cNvCxnSpPr>
              <a:cxnSpLocks/>
            </p:cNvCxnSpPr>
            <p:nvPr/>
          </p:nvCxnSpPr>
          <p:spPr>
            <a:xfrm flipV="1">
              <a:off x="10665355" y="366678"/>
              <a:ext cx="109343" cy="148928"/>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Gerade Verbindung 32">
              <a:extLst>
                <a:ext uri="{FF2B5EF4-FFF2-40B4-BE49-F238E27FC236}">
                  <a16:creationId xmlns:a16="http://schemas.microsoft.com/office/drawing/2014/main" id="{210FF87C-D53E-A64E-BFC0-885EF1CA77DB}"/>
                </a:ext>
              </a:extLst>
            </p:cNvPr>
            <p:cNvCxnSpPr>
              <a:cxnSpLocks/>
            </p:cNvCxnSpPr>
            <p:nvPr/>
          </p:nvCxnSpPr>
          <p:spPr>
            <a:xfrm>
              <a:off x="10565780" y="541042"/>
              <a:ext cx="141367" cy="323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Gerade Verbindung 33">
              <a:extLst>
                <a:ext uri="{FF2B5EF4-FFF2-40B4-BE49-F238E27FC236}">
                  <a16:creationId xmlns:a16="http://schemas.microsoft.com/office/drawing/2014/main" id="{8519C73E-256B-5142-93E1-C97E5D04AEBA}"/>
                </a:ext>
              </a:extLst>
            </p:cNvPr>
            <p:cNvCxnSpPr>
              <a:cxnSpLocks/>
            </p:cNvCxnSpPr>
            <p:nvPr/>
          </p:nvCxnSpPr>
          <p:spPr>
            <a:xfrm>
              <a:off x="10668811" y="506698"/>
              <a:ext cx="141367" cy="32377"/>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7" name="Titel 1">
            <a:extLst>
              <a:ext uri="{FF2B5EF4-FFF2-40B4-BE49-F238E27FC236}">
                <a16:creationId xmlns:a16="http://schemas.microsoft.com/office/drawing/2014/main" id="{8F8A7974-3C6D-864E-9125-60ABD348B591}"/>
              </a:ext>
            </a:extLst>
          </p:cNvPr>
          <p:cNvSpPr txBox="1">
            <a:spLocks/>
          </p:cNvSpPr>
          <p:nvPr/>
        </p:nvSpPr>
        <p:spPr>
          <a:xfrm>
            <a:off x="3278450" y="365125"/>
            <a:ext cx="807535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bg1"/>
                </a:solidFill>
                <a:latin typeface="Oswald" pitchFamily="2" charset="77"/>
                <a:ea typeface="+mj-ea"/>
                <a:cs typeface="+mj-cs"/>
              </a:defRPr>
            </a:lvl1pPr>
          </a:lstStyle>
          <a:p>
            <a:r>
              <a:rPr lang="de-DE"/>
              <a:t>Ziele des Basisteams</a:t>
            </a:r>
            <a:endParaRPr lang="de-DE" dirty="0"/>
          </a:p>
        </p:txBody>
      </p:sp>
    </p:spTree>
    <p:extLst>
      <p:ext uri="{BB962C8B-B14F-4D97-AF65-F5344CB8AC3E}">
        <p14:creationId xmlns:p14="http://schemas.microsoft.com/office/powerpoint/2010/main" val="3127314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Oval 28">
            <a:extLst>
              <a:ext uri="{FF2B5EF4-FFF2-40B4-BE49-F238E27FC236}">
                <a16:creationId xmlns:a16="http://schemas.microsoft.com/office/drawing/2014/main" id="{98AD844D-E701-1C47-AD1D-3C6C28A08DCF}"/>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23377029-5DEB-C14D-A69B-3C8AAF14EBB5}"/>
              </a:ext>
            </a:extLst>
          </p:cNvPr>
          <p:cNvSpPr>
            <a:spLocks noGrp="1"/>
          </p:cNvSpPr>
          <p:nvPr>
            <p:ph type="title"/>
          </p:nvPr>
        </p:nvSpPr>
        <p:spPr>
          <a:xfrm>
            <a:off x="1946351" y="365125"/>
            <a:ext cx="9407449" cy="1325563"/>
          </a:xfrm>
        </p:spPr>
        <p:txBody>
          <a:bodyPr/>
          <a:lstStyle/>
          <a:p>
            <a:r>
              <a:rPr lang="de-DE" dirty="0"/>
              <a:t>Gemeinde-Basisteam und ihre Aufgaben</a:t>
            </a:r>
          </a:p>
        </p:txBody>
      </p:sp>
      <p:pic>
        <p:nvPicPr>
          <p:cNvPr id="14" name="Grafik 13">
            <a:extLst>
              <a:ext uri="{FF2B5EF4-FFF2-40B4-BE49-F238E27FC236}">
                <a16:creationId xmlns:a16="http://schemas.microsoft.com/office/drawing/2014/main" id="{B1518838-F348-C140-B4B3-30DEB05C901E}"/>
              </a:ext>
            </a:extLst>
          </p:cNvPr>
          <p:cNvPicPr>
            <a:picLocks noChangeAspect="1"/>
          </p:cNvPicPr>
          <p:nvPr/>
        </p:nvPicPr>
        <p:blipFill>
          <a:blip r:embed="rId3"/>
          <a:stretch>
            <a:fillRect/>
          </a:stretch>
        </p:blipFill>
        <p:spPr>
          <a:xfrm>
            <a:off x="4543425" y="2265195"/>
            <a:ext cx="885056" cy="773104"/>
          </a:xfrm>
          <a:prstGeom prst="rect">
            <a:avLst/>
          </a:prstGeom>
        </p:spPr>
      </p:pic>
      <p:pic>
        <p:nvPicPr>
          <p:cNvPr id="15" name="Grafik 14">
            <a:extLst>
              <a:ext uri="{FF2B5EF4-FFF2-40B4-BE49-F238E27FC236}">
                <a16:creationId xmlns:a16="http://schemas.microsoft.com/office/drawing/2014/main" id="{AE617CDA-2859-6843-A6A0-93091B1F161E}"/>
              </a:ext>
            </a:extLst>
          </p:cNvPr>
          <p:cNvPicPr>
            <a:picLocks noChangeAspect="1"/>
          </p:cNvPicPr>
          <p:nvPr/>
        </p:nvPicPr>
        <p:blipFill>
          <a:blip r:embed="rId4"/>
          <a:stretch>
            <a:fillRect/>
          </a:stretch>
        </p:blipFill>
        <p:spPr>
          <a:xfrm>
            <a:off x="4505795" y="4954459"/>
            <a:ext cx="885600" cy="737648"/>
          </a:xfrm>
          <a:prstGeom prst="rect">
            <a:avLst/>
          </a:prstGeom>
        </p:spPr>
      </p:pic>
      <p:pic>
        <p:nvPicPr>
          <p:cNvPr id="16" name="Grafik 15">
            <a:extLst>
              <a:ext uri="{FF2B5EF4-FFF2-40B4-BE49-F238E27FC236}">
                <a16:creationId xmlns:a16="http://schemas.microsoft.com/office/drawing/2014/main" id="{0A1C04C6-717D-4D46-9800-79A36B60D559}"/>
              </a:ext>
            </a:extLst>
          </p:cNvPr>
          <p:cNvPicPr>
            <a:picLocks noChangeAspect="1"/>
          </p:cNvPicPr>
          <p:nvPr/>
        </p:nvPicPr>
        <p:blipFill>
          <a:blip r:embed="rId5"/>
          <a:stretch>
            <a:fillRect/>
          </a:stretch>
        </p:blipFill>
        <p:spPr>
          <a:xfrm>
            <a:off x="1014045" y="4939317"/>
            <a:ext cx="613882" cy="752790"/>
          </a:xfrm>
          <a:prstGeom prst="rect">
            <a:avLst/>
          </a:prstGeom>
        </p:spPr>
      </p:pic>
      <p:pic>
        <p:nvPicPr>
          <p:cNvPr id="17" name="Grafik 16">
            <a:extLst>
              <a:ext uri="{FF2B5EF4-FFF2-40B4-BE49-F238E27FC236}">
                <a16:creationId xmlns:a16="http://schemas.microsoft.com/office/drawing/2014/main" id="{E2E4CA50-DD7A-9243-8F41-5F5A8EA9A538}"/>
              </a:ext>
            </a:extLst>
          </p:cNvPr>
          <p:cNvPicPr>
            <a:picLocks noChangeAspect="1"/>
          </p:cNvPicPr>
          <p:nvPr/>
        </p:nvPicPr>
        <p:blipFill>
          <a:blip r:embed="rId6"/>
          <a:stretch>
            <a:fillRect/>
          </a:stretch>
        </p:blipFill>
        <p:spPr>
          <a:xfrm>
            <a:off x="4508154" y="3535187"/>
            <a:ext cx="900950" cy="959145"/>
          </a:xfrm>
          <a:prstGeom prst="rect">
            <a:avLst/>
          </a:prstGeom>
        </p:spPr>
      </p:pic>
      <p:pic>
        <p:nvPicPr>
          <p:cNvPr id="19" name="Grafik 18">
            <a:extLst>
              <a:ext uri="{FF2B5EF4-FFF2-40B4-BE49-F238E27FC236}">
                <a16:creationId xmlns:a16="http://schemas.microsoft.com/office/drawing/2014/main" id="{58C20259-22D7-434E-AA31-DB3D9785884B}"/>
              </a:ext>
            </a:extLst>
          </p:cNvPr>
          <p:cNvPicPr>
            <a:picLocks noChangeAspect="1"/>
          </p:cNvPicPr>
          <p:nvPr/>
        </p:nvPicPr>
        <p:blipFill>
          <a:blip r:embed="rId7"/>
          <a:stretch>
            <a:fillRect/>
          </a:stretch>
        </p:blipFill>
        <p:spPr>
          <a:xfrm>
            <a:off x="1069841" y="3817080"/>
            <a:ext cx="502290" cy="502290"/>
          </a:xfrm>
          <a:prstGeom prst="rect">
            <a:avLst/>
          </a:prstGeom>
        </p:spPr>
      </p:pic>
      <p:pic>
        <p:nvPicPr>
          <p:cNvPr id="20" name="Grafik 19">
            <a:extLst>
              <a:ext uri="{FF2B5EF4-FFF2-40B4-BE49-F238E27FC236}">
                <a16:creationId xmlns:a16="http://schemas.microsoft.com/office/drawing/2014/main" id="{FDF2793B-B270-4C4B-AB91-D4FC368FDECA}"/>
              </a:ext>
            </a:extLst>
          </p:cNvPr>
          <p:cNvPicPr>
            <a:picLocks noChangeAspect="1"/>
          </p:cNvPicPr>
          <p:nvPr/>
        </p:nvPicPr>
        <p:blipFill>
          <a:blip r:embed="rId8"/>
          <a:stretch>
            <a:fillRect/>
          </a:stretch>
        </p:blipFill>
        <p:spPr>
          <a:xfrm>
            <a:off x="937086" y="2429298"/>
            <a:ext cx="767801" cy="635355"/>
          </a:xfrm>
          <a:prstGeom prst="rect">
            <a:avLst/>
          </a:prstGeom>
        </p:spPr>
      </p:pic>
      <p:pic>
        <p:nvPicPr>
          <p:cNvPr id="21" name="Grafik 20">
            <a:extLst>
              <a:ext uri="{FF2B5EF4-FFF2-40B4-BE49-F238E27FC236}">
                <a16:creationId xmlns:a16="http://schemas.microsoft.com/office/drawing/2014/main" id="{3DA3D5A5-BE64-B54A-9A8F-20EF652C3DE6}"/>
              </a:ext>
            </a:extLst>
          </p:cNvPr>
          <p:cNvPicPr>
            <a:picLocks noChangeAspect="1"/>
          </p:cNvPicPr>
          <p:nvPr/>
        </p:nvPicPr>
        <p:blipFill>
          <a:blip r:embed="rId9"/>
          <a:stretch>
            <a:fillRect/>
          </a:stretch>
        </p:blipFill>
        <p:spPr>
          <a:xfrm>
            <a:off x="7871513" y="2521200"/>
            <a:ext cx="826080" cy="549311"/>
          </a:xfrm>
          <a:prstGeom prst="rect">
            <a:avLst/>
          </a:prstGeom>
        </p:spPr>
      </p:pic>
      <p:pic>
        <p:nvPicPr>
          <p:cNvPr id="22" name="Grafik 21">
            <a:extLst>
              <a:ext uri="{FF2B5EF4-FFF2-40B4-BE49-F238E27FC236}">
                <a16:creationId xmlns:a16="http://schemas.microsoft.com/office/drawing/2014/main" id="{7BA2503C-D341-0B42-801C-DD884B528603}"/>
              </a:ext>
            </a:extLst>
          </p:cNvPr>
          <p:cNvPicPr>
            <a:picLocks noChangeAspect="1"/>
          </p:cNvPicPr>
          <p:nvPr/>
        </p:nvPicPr>
        <p:blipFill>
          <a:blip r:embed="rId10"/>
          <a:stretch>
            <a:fillRect/>
          </a:stretch>
        </p:blipFill>
        <p:spPr>
          <a:xfrm>
            <a:off x="7991616" y="4918761"/>
            <a:ext cx="585874" cy="740510"/>
          </a:xfrm>
          <a:prstGeom prst="rect">
            <a:avLst/>
          </a:prstGeom>
        </p:spPr>
      </p:pic>
      <p:pic>
        <p:nvPicPr>
          <p:cNvPr id="23" name="Grafik 22">
            <a:extLst>
              <a:ext uri="{FF2B5EF4-FFF2-40B4-BE49-F238E27FC236}">
                <a16:creationId xmlns:a16="http://schemas.microsoft.com/office/drawing/2014/main" id="{F4A16FE7-4617-0345-8698-AB3298115E34}"/>
              </a:ext>
            </a:extLst>
          </p:cNvPr>
          <p:cNvPicPr>
            <a:picLocks noChangeAspect="1"/>
          </p:cNvPicPr>
          <p:nvPr/>
        </p:nvPicPr>
        <p:blipFill>
          <a:blip r:embed="rId11"/>
          <a:stretch>
            <a:fillRect/>
          </a:stretch>
        </p:blipFill>
        <p:spPr>
          <a:xfrm>
            <a:off x="7934877" y="3647646"/>
            <a:ext cx="740670" cy="710952"/>
          </a:xfrm>
          <a:prstGeom prst="rect">
            <a:avLst/>
          </a:prstGeom>
        </p:spPr>
      </p:pic>
      <p:sp>
        <p:nvSpPr>
          <p:cNvPr id="33" name="Textfeld 32">
            <a:extLst>
              <a:ext uri="{FF2B5EF4-FFF2-40B4-BE49-F238E27FC236}">
                <a16:creationId xmlns:a16="http://schemas.microsoft.com/office/drawing/2014/main" id="{A2D63035-D8E0-2A4E-9E29-471851DE8480}"/>
              </a:ext>
            </a:extLst>
          </p:cNvPr>
          <p:cNvSpPr txBox="1"/>
          <p:nvPr/>
        </p:nvSpPr>
        <p:spPr>
          <a:xfrm>
            <a:off x="1959527" y="3721710"/>
            <a:ext cx="1748255"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Persönlicher Begleiter</a:t>
            </a:r>
          </a:p>
        </p:txBody>
      </p:sp>
      <p:sp>
        <p:nvSpPr>
          <p:cNvPr id="34" name="Textfeld 33">
            <a:extLst>
              <a:ext uri="{FF2B5EF4-FFF2-40B4-BE49-F238E27FC236}">
                <a16:creationId xmlns:a16="http://schemas.microsoft.com/office/drawing/2014/main" id="{07AC62B6-6AC2-C64E-A31F-015DE4342965}"/>
              </a:ext>
            </a:extLst>
          </p:cNvPr>
          <p:cNvSpPr txBox="1"/>
          <p:nvPr/>
        </p:nvSpPr>
        <p:spPr>
          <a:xfrm>
            <a:off x="5593226" y="2417861"/>
            <a:ext cx="1857313"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Finanz-Beauftragter</a:t>
            </a:r>
          </a:p>
        </p:txBody>
      </p:sp>
      <p:sp>
        <p:nvSpPr>
          <p:cNvPr id="35" name="Textfeld 34">
            <a:extLst>
              <a:ext uri="{FF2B5EF4-FFF2-40B4-BE49-F238E27FC236}">
                <a16:creationId xmlns:a16="http://schemas.microsoft.com/office/drawing/2014/main" id="{DFC4E513-7701-084D-8A36-D7CDA8CC0113}"/>
              </a:ext>
            </a:extLst>
          </p:cNvPr>
          <p:cNvSpPr txBox="1"/>
          <p:nvPr/>
        </p:nvSpPr>
        <p:spPr>
          <a:xfrm>
            <a:off x="8859669" y="3848710"/>
            <a:ext cx="3015342"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Moralische Unterstützung/ Ermutigung</a:t>
            </a:r>
          </a:p>
        </p:txBody>
      </p:sp>
      <p:sp>
        <p:nvSpPr>
          <p:cNvPr id="36" name="Textfeld 35">
            <a:extLst>
              <a:ext uri="{FF2B5EF4-FFF2-40B4-BE49-F238E27FC236}">
                <a16:creationId xmlns:a16="http://schemas.microsoft.com/office/drawing/2014/main" id="{E83F9613-F5A9-6B45-BE7E-462B5064C411}"/>
              </a:ext>
            </a:extLst>
          </p:cNvPr>
          <p:cNvSpPr txBox="1"/>
          <p:nvPr/>
        </p:nvSpPr>
        <p:spPr>
          <a:xfrm>
            <a:off x="1959527" y="5052240"/>
            <a:ext cx="1997087"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Gebets- Koordinator</a:t>
            </a:r>
          </a:p>
        </p:txBody>
      </p:sp>
      <p:sp>
        <p:nvSpPr>
          <p:cNvPr id="37" name="Textfeld 36">
            <a:extLst>
              <a:ext uri="{FF2B5EF4-FFF2-40B4-BE49-F238E27FC236}">
                <a16:creationId xmlns:a16="http://schemas.microsoft.com/office/drawing/2014/main" id="{03C02E30-4905-5043-859F-DD492ACFE3A3}"/>
              </a:ext>
            </a:extLst>
          </p:cNvPr>
          <p:cNvSpPr txBox="1"/>
          <p:nvPr/>
        </p:nvSpPr>
        <p:spPr>
          <a:xfrm>
            <a:off x="5593226" y="3721710"/>
            <a:ext cx="1937641"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Praktischer Helfer</a:t>
            </a:r>
          </a:p>
        </p:txBody>
      </p:sp>
      <p:sp>
        <p:nvSpPr>
          <p:cNvPr id="38" name="Textfeld 37">
            <a:extLst>
              <a:ext uri="{FF2B5EF4-FFF2-40B4-BE49-F238E27FC236}">
                <a16:creationId xmlns:a16="http://schemas.microsoft.com/office/drawing/2014/main" id="{CE2427DF-4AA4-E744-98F2-475C9CD01760}"/>
              </a:ext>
            </a:extLst>
          </p:cNvPr>
          <p:cNvSpPr txBox="1"/>
          <p:nvPr/>
        </p:nvSpPr>
        <p:spPr>
          <a:xfrm>
            <a:off x="1946351" y="2415222"/>
            <a:ext cx="1501711" cy="735325"/>
          </a:xfrm>
          <a:prstGeom prst="rect">
            <a:avLst/>
          </a:prstGeom>
          <a:noFill/>
        </p:spPr>
        <p:txBody>
          <a:bodyPr wrap="square" rtlCol="0">
            <a:spAutoFit/>
          </a:bodyPr>
          <a:lstStyle/>
          <a:p>
            <a:r>
              <a:rPr lang="de-DE" sz="2000" dirty="0">
                <a:solidFill>
                  <a:schemeClr val="bg1"/>
                </a:solidFill>
                <a:latin typeface="Slabo 27px" panose="02060503030505020404" pitchFamily="18" charset="77"/>
              </a:rPr>
              <a:t>Basisteam- Koordinator</a:t>
            </a:r>
          </a:p>
        </p:txBody>
      </p:sp>
      <p:sp>
        <p:nvSpPr>
          <p:cNvPr id="39" name="Textfeld 38">
            <a:extLst>
              <a:ext uri="{FF2B5EF4-FFF2-40B4-BE49-F238E27FC236}">
                <a16:creationId xmlns:a16="http://schemas.microsoft.com/office/drawing/2014/main" id="{339281D3-9333-9545-8417-89828C6CBC9A}"/>
              </a:ext>
            </a:extLst>
          </p:cNvPr>
          <p:cNvSpPr txBox="1"/>
          <p:nvPr/>
        </p:nvSpPr>
        <p:spPr>
          <a:xfrm>
            <a:off x="5643433" y="5052548"/>
            <a:ext cx="1997087" cy="707885"/>
          </a:xfrm>
          <a:prstGeom prst="rect">
            <a:avLst/>
          </a:prstGeom>
          <a:noFill/>
        </p:spPr>
        <p:txBody>
          <a:bodyPr wrap="square" rtlCol="0">
            <a:spAutoFit/>
          </a:bodyPr>
          <a:lstStyle/>
          <a:p>
            <a:r>
              <a:rPr lang="de-DE" sz="2000" dirty="0">
                <a:solidFill>
                  <a:schemeClr val="bg1"/>
                </a:solidFill>
                <a:latin typeface="Slabo 27px" panose="02060503030505020404" pitchFamily="18" charset="77"/>
              </a:rPr>
              <a:t>Verwaltungs- Helfer</a:t>
            </a:r>
          </a:p>
        </p:txBody>
      </p:sp>
      <p:sp>
        <p:nvSpPr>
          <p:cNvPr id="40" name="Textfeld 39">
            <a:extLst>
              <a:ext uri="{FF2B5EF4-FFF2-40B4-BE49-F238E27FC236}">
                <a16:creationId xmlns:a16="http://schemas.microsoft.com/office/drawing/2014/main" id="{77F751A0-3DC4-1E44-871A-3C07AA33D210}"/>
              </a:ext>
            </a:extLst>
          </p:cNvPr>
          <p:cNvSpPr txBox="1"/>
          <p:nvPr/>
        </p:nvSpPr>
        <p:spPr>
          <a:xfrm>
            <a:off x="8898679" y="2601634"/>
            <a:ext cx="2677886" cy="400110"/>
          </a:xfrm>
          <a:prstGeom prst="rect">
            <a:avLst/>
          </a:prstGeom>
          <a:noFill/>
        </p:spPr>
        <p:txBody>
          <a:bodyPr wrap="square" rtlCol="0">
            <a:spAutoFit/>
          </a:bodyPr>
          <a:lstStyle/>
          <a:p>
            <a:r>
              <a:rPr lang="de-DE" sz="2000" dirty="0">
                <a:solidFill>
                  <a:schemeClr val="bg1"/>
                </a:solidFill>
                <a:latin typeface="Slabo 27px" panose="02060503030505020404" pitchFamily="18" charset="77"/>
              </a:rPr>
              <a:t>Kommunikator</a:t>
            </a:r>
          </a:p>
        </p:txBody>
      </p:sp>
      <p:sp>
        <p:nvSpPr>
          <p:cNvPr id="41" name="Textfeld 40">
            <a:extLst>
              <a:ext uri="{FF2B5EF4-FFF2-40B4-BE49-F238E27FC236}">
                <a16:creationId xmlns:a16="http://schemas.microsoft.com/office/drawing/2014/main" id="{141D03AB-14C2-8246-847F-5DA0948017DB}"/>
              </a:ext>
            </a:extLst>
          </p:cNvPr>
          <p:cNvSpPr txBox="1"/>
          <p:nvPr/>
        </p:nvSpPr>
        <p:spPr>
          <a:xfrm>
            <a:off x="8898679" y="5123228"/>
            <a:ext cx="1796422" cy="400110"/>
          </a:xfrm>
          <a:prstGeom prst="rect">
            <a:avLst/>
          </a:prstGeom>
          <a:noFill/>
        </p:spPr>
        <p:txBody>
          <a:bodyPr wrap="square" rtlCol="0">
            <a:spAutoFit/>
          </a:bodyPr>
          <a:lstStyle/>
          <a:p>
            <a:r>
              <a:rPr lang="de-DE" sz="2000" dirty="0">
                <a:solidFill>
                  <a:schemeClr val="bg1"/>
                </a:solidFill>
                <a:latin typeface="Slabo 27px" panose="02060503030505020404" pitchFamily="18" charset="77"/>
              </a:rPr>
              <a:t>PR/</a:t>
            </a:r>
            <a:r>
              <a:rPr lang="de-DE" sz="2000" dirty="0" err="1">
                <a:solidFill>
                  <a:schemeClr val="bg1"/>
                </a:solidFill>
                <a:latin typeface="Slabo 27px" panose="02060503030505020404" pitchFamily="18" charset="77"/>
              </a:rPr>
              <a:t>Infowand</a:t>
            </a:r>
            <a:endParaRPr lang="de-DE" sz="2000" dirty="0">
              <a:solidFill>
                <a:schemeClr val="bg1"/>
              </a:solidFill>
              <a:latin typeface="Slabo 27px" panose="02060503030505020404" pitchFamily="18" charset="77"/>
            </a:endParaRPr>
          </a:p>
        </p:txBody>
      </p:sp>
      <p:pic>
        <p:nvPicPr>
          <p:cNvPr id="24" name="Grafik 23">
            <a:extLst>
              <a:ext uri="{FF2B5EF4-FFF2-40B4-BE49-F238E27FC236}">
                <a16:creationId xmlns:a16="http://schemas.microsoft.com/office/drawing/2014/main" id="{F18DE70A-A5E3-3D48-BBCA-5BB7DA316F1F}"/>
              </a:ext>
            </a:extLst>
          </p:cNvPr>
          <p:cNvPicPr>
            <a:picLocks noChangeAspect="1"/>
          </p:cNvPicPr>
          <p:nvPr/>
        </p:nvPicPr>
        <p:blipFill>
          <a:blip r:embed="rId12"/>
          <a:stretch>
            <a:fillRect/>
          </a:stretch>
        </p:blipFill>
        <p:spPr>
          <a:xfrm>
            <a:off x="936403" y="703818"/>
            <a:ext cx="753082" cy="602467"/>
          </a:xfrm>
          <a:prstGeom prst="rect">
            <a:avLst/>
          </a:prstGeom>
        </p:spPr>
      </p:pic>
    </p:spTree>
    <p:extLst>
      <p:ext uri="{BB962C8B-B14F-4D97-AF65-F5344CB8AC3E}">
        <p14:creationId xmlns:p14="http://schemas.microsoft.com/office/powerpoint/2010/main" val="42702974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a:extLst>
              <a:ext uri="{FF2B5EF4-FFF2-40B4-BE49-F238E27FC236}">
                <a16:creationId xmlns:a16="http://schemas.microsoft.com/office/drawing/2014/main" id="{5BFE6816-8962-2E4E-ACDB-62A153BAC40E}"/>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a:xfrm>
            <a:off x="838200" y="1825625"/>
            <a:ext cx="11061700" cy="4351338"/>
          </a:xfrm>
        </p:spPr>
        <p:txBody>
          <a:bodyPr>
            <a:noAutofit/>
          </a:bodyPr>
          <a:lstStyle/>
          <a:p>
            <a:endParaRPr lang="de-DE" dirty="0"/>
          </a:p>
          <a:p>
            <a:r>
              <a:rPr lang="de-DE" dirty="0"/>
              <a:t>Hält das Basisteam zusammen</a:t>
            </a:r>
          </a:p>
          <a:p>
            <a:endParaRPr lang="de-DE" dirty="0"/>
          </a:p>
          <a:p>
            <a:r>
              <a:rPr lang="de-DE" dirty="0"/>
              <a:t>Plant und organisiert Basisteam Treffen</a:t>
            </a:r>
          </a:p>
          <a:p>
            <a:endParaRPr lang="de-DE" dirty="0"/>
          </a:p>
          <a:p>
            <a:r>
              <a:rPr lang="de-DE" dirty="0"/>
              <a:t>Kann ein Team gut zusammenhalten, gut kommunizieren und organisieren. Gibt Richtung und Ziel für das Basisteam an.</a:t>
            </a:r>
          </a:p>
          <a:p>
            <a:endParaRPr lang="de-DE" dirty="0"/>
          </a:p>
          <a:p>
            <a:r>
              <a:rPr lang="de-DE" dirty="0"/>
              <a:t>Hält Kontakt zur sendenden Organisation</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Basisteam Koordinator</a:t>
            </a:r>
          </a:p>
        </p:txBody>
      </p:sp>
      <p:pic>
        <p:nvPicPr>
          <p:cNvPr id="24" name="Grafik 23">
            <a:extLst>
              <a:ext uri="{FF2B5EF4-FFF2-40B4-BE49-F238E27FC236}">
                <a16:creationId xmlns:a16="http://schemas.microsoft.com/office/drawing/2014/main" id="{9153BCF2-960C-4546-A2EE-631C02CBFC03}"/>
              </a:ext>
            </a:extLst>
          </p:cNvPr>
          <p:cNvPicPr>
            <a:picLocks noChangeAspect="1"/>
          </p:cNvPicPr>
          <p:nvPr/>
        </p:nvPicPr>
        <p:blipFill>
          <a:blip r:embed="rId2"/>
          <a:stretch>
            <a:fillRect/>
          </a:stretch>
        </p:blipFill>
        <p:spPr>
          <a:xfrm>
            <a:off x="929044" y="676698"/>
            <a:ext cx="767801" cy="635355"/>
          </a:xfrm>
          <a:prstGeom prst="rect">
            <a:avLst/>
          </a:prstGeom>
        </p:spPr>
      </p:pic>
    </p:spTree>
    <p:extLst>
      <p:ext uri="{BB962C8B-B14F-4D97-AF65-F5344CB8AC3E}">
        <p14:creationId xmlns:p14="http://schemas.microsoft.com/office/powerpoint/2010/main" val="89916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Hat einen persönlichen Draht zum Mitarbeiter.</a:t>
            </a:r>
          </a:p>
          <a:p>
            <a:endParaRPr lang="de-DE" dirty="0"/>
          </a:p>
          <a:p>
            <a:r>
              <a:rPr lang="de-DE" dirty="0"/>
              <a:t>Steht in regelmäßigem Kontakt mit dem Mitarbeiter.</a:t>
            </a:r>
          </a:p>
          <a:p>
            <a:endParaRPr lang="de-DE" dirty="0"/>
          </a:p>
          <a:p>
            <a:r>
              <a:rPr lang="de-DE" dirty="0"/>
              <a:t>Ansprechpartner in schwierigen Situationen (Entscheidungsfindung, Re-Entry/Wiedereingliederung, persönliche Nöte).</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Persönlicher Begleiter</a:t>
            </a:r>
          </a:p>
        </p:txBody>
      </p:sp>
      <p:sp>
        <p:nvSpPr>
          <p:cNvPr id="8" name="Oval 7">
            <a:extLst>
              <a:ext uri="{FF2B5EF4-FFF2-40B4-BE49-F238E27FC236}">
                <a16:creationId xmlns:a16="http://schemas.microsoft.com/office/drawing/2014/main" id="{EEDF6976-7210-7D4F-B91D-E2AD1B265146}"/>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a:extLst>
              <a:ext uri="{FF2B5EF4-FFF2-40B4-BE49-F238E27FC236}">
                <a16:creationId xmlns:a16="http://schemas.microsoft.com/office/drawing/2014/main" id="{20B47B69-45C4-9044-8BBF-655C18F2B228}"/>
              </a:ext>
            </a:extLst>
          </p:cNvPr>
          <p:cNvPicPr>
            <a:picLocks noChangeAspect="1"/>
          </p:cNvPicPr>
          <p:nvPr/>
        </p:nvPicPr>
        <p:blipFill>
          <a:blip r:embed="rId2"/>
          <a:stretch>
            <a:fillRect/>
          </a:stretch>
        </p:blipFill>
        <p:spPr>
          <a:xfrm>
            <a:off x="1069841" y="689398"/>
            <a:ext cx="502290" cy="502290"/>
          </a:xfrm>
          <a:prstGeom prst="rect">
            <a:avLst/>
          </a:prstGeom>
        </p:spPr>
      </p:pic>
    </p:spTree>
    <p:extLst>
      <p:ext uri="{BB962C8B-B14F-4D97-AF65-F5344CB8AC3E}">
        <p14:creationId xmlns:p14="http://schemas.microsoft.com/office/powerpoint/2010/main" val="747193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val 5">
            <a:extLst>
              <a:ext uri="{FF2B5EF4-FFF2-40B4-BE49-F238E27FC236}">
                <a16:creationId xmlns:a16="http://schemas.microsoft.com/office/drawing/2014/main" id="{2F879135-0049-0E47-8CF6-7BD5B4527C5F}"/>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Kann gut und klar kommunizieren und hat ein Herz fürs Gebet!</a:t>
            </a:r>
          </a:p>
          <a:p>
            <a:endParaRPr lang="de-DE" dirty="0"/>
          </a:p>
          <a:p>
            <a:r>
              <a:rPr lang="de-DE" dirty="0"/>
              <a:t>Fragt den Mitarbeiter nach aktuellen Gebetsanliegen und gibt diese an die Gemeinde weiter. Dies sollte auch umgekehrt praktiziert werden!</a:t>
            </a:r>
          </a:p>
          <a:p>
            <a:endParaRPr lang="de-DE" dirty="0"/>
          </a:p>
          <a:p>
            <a:r>
              <a:rPr lang="de-DE" dirty="0"/>
              <a:t>Gibt Input in die bestehenden Gebetskreise und kann auch besondere Gebetstreffen organisieren.</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Gebetskoordinator</a:t>
            </a:r>
          </a:p>
        </p:txBody>
      </p:sp>
      <p:pic>
        <p:nvPicPr>
          <p:cNvPr id="8" name="Grafik 7">
            <a:extLst>
              <a:ext uri="{FF2B5EF4-FFF2-40B4-BE49-F238E27FC236}">
                <a16:creationId xmlns:a16="http://schemas.microsoft.com/office/drawing/2014/main" id="{2D26AB1D-FA8C-324F-8228-1BDE07F38E52}"/>
              </a:ext>
            </a:extLst>
          </p:cNvPr>
          <p:cNvPicPr>
            <a:picLocks noChangeAspect="1"/>
          </p:cNvPicPr>
          <p:nvPr/>
        </p:nvPicPr>
        <p:blipFill>
          <a:blip r:embed="rId2"/>
          <a:stretch>
            <a:fillRect/>
          </a:stretch>
        </p:blipFill>
        <p:spPr>
          <a:xfrm>
            <a:off x="1014045" y="587898"/>
            <a:ext cx="613882" cy="752790"/>
          </a:xfrm>
          <a:prstGeom prst="rect">
            <a:avLst/>
          </a:prstGeom>
        </p:spPr>
      </p:pic>
    </p:spTree>
    <p:extLst>
      <p:ext uri="{BB962C8B-B14F-4D97-AF65-F5344CB8AC3E}">
        <p14:creationId xmlns:p14="http://schemas.microsoft.com/office/powerpoint/2010/main" val="1899642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97E2D9B4-238C-6B48-9B10-516C84CBA012}"/>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Die Gemeinde zum Thema „Spenden“ informieren und ermutigen. Praktische Tipps geben.</a:t>
            </a:r>
          </a:p>
          <a:p>
            <a:endParaRPr lang="de-DE" dirty="0"/>
          </a:p>
          <a:p>
            <a:r>
              <a:rPr lang="de-DE" dirty="0"/>
              <a:t>Informiert das Basisteam über aktuellen Stand der Finanzen.</a:t>
            </a:r>
          </a:p>
          <a:p>
            <a:endParaRPr lang="de-DE" dirty="0"/>
          </a:p>
          <a:p>
            <a:r>
              <a:rPr lang="de-DE" dirty="0"/>
              <a:t>Jemand, der gut motivieren und kommunizieren kann, auch über das heikle Thema „Geld“.</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Finanzbeauftragter</a:t>
            </a:r>
          </a:p>
        </p:txBody>
      </p:sp>
      <p:pic>
        <p:nvPicPr>
          <p:cNvPr id="6" name="Grafik 5">
            <a:extLst>
              <a:ext uri="{FF2B5EF4-FFF2-40B4-BE49-F238E27FC236}">
                <a16:creationId xmlns:a16="http://schemas.microsoft.com/office/drawing/2014/main" id="{0C68A5D9-7518-F245-9316-B17DA8CBE7BB}"/>
              </a:ext>
            </a:extLst>
          </p:cNvPr>
          <p:cNvPicPr>
            <a:picLocks noChangeAspect="1"/>
          </p:cNvPicPr>
          <p:nvPr/>
        </p:nvPicPr>
        <p:blipFill>
          <a:blip r:embed="rId2"/>
          <a:stretch>
            <a:fillRect/>
          </a:stretch>
        </p:blipFill>
        <p:spPr>
          <a:xfrm>
            <a:off x="912333" y="589616"/>
            <a:ext cx="820449" cy="716669"/>
          </a:xfrm>
          <a:prstGeom prst="rect">
            <a:avLst/>
          </a:prstGeom>
        </p:spPr>
      </p:pic>
    </p:spTree>
    <p:extLst>
      <p:ext uri="{BB962C8B-B14F-4D97-AF65-F5344CB8AC3E}">
        <p14:creationId xmlns:p14="http://schemas.microsoft.com/office/powerpoint/2010/main" val="3328343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5AEA3640-F70E-1949-9105-10B94F0B509F}"/>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Hilfe bei der Ausreise, beim Heimatdienst und bei der endgültigen Rückkehr.</a:t>
            </a:r>
          </a:p>
          <a:p>
            <a:endParaRPr lang="de-DE" dirty="0"/>
          </a:p>
          <a:p>
            <a:r>
              <a:rPr lang="de-DE" dirty="0"/>
              <a:t>Praktische Hilfe und Organisation bei z. B.: Umzug, Auto- und Wohnungssuche, Handybereitstellung etc.  </a:t>
            </a:r>
          </a:p>
          <a:p>
            <a:endParaRPr lang="de-DE" dirty="0"/>
          </a:p>
          <a:p>
            <a:r>
              <a:rPr lang="de-DE" dirty="0"/>
              <a:t>Personen, die sich gerne praktisch für den Mitarbeiter einsetzen.</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Praktischer Helfer</a:t>
            </a:r>
          </a:p>
        </p:txBody>
      </p:sp>
      <p:pic>
        <p:nvPicPr>
          <p:cNvPr id="8" name="Grafik 7">
            <a:extLst>
              <a:ext uri="{FF2B5EF4-FFF2-40B4-BE49-F238E27FC236}">
                <a16:creationId xmlns:a16="http://schemas.microsoft.com/office/drawing/2014/main" id="{FA492670-213B-954C-8CE2-245526F01755}"/>
              </a:ext>
            </a:extLst>
          </p:cNvPr>
          <p:cNvPicPr>
            <a:picLocks noChangeAspect="1"/>
          </p:cNvPicPr>
          <p:nvPr/>
        </p:nvPicPr>
        <p:blipFill>
          <a:blip r:embed="rId2"/>
          <a:stretch>
            <a:fillRect/>
          </a:stretch>
        </p:blipFill>
        <p:spPr>
          <a:xfrm>
            <a:off x="932064" y="556257"/>
            <a:ext cx="777981" cy="828233"/>
          </a:xfrm>
          <a:prstGeom prst="rect">
            <a:avLst/>
          </a:prstGeom>
        </p:spPr>
      </p:pic>
    </p:spTree>
    <p:extLst>
      <p:ext uri="{BB962C8B-B14F-4D97-AF65-F5344CB8AC3E}">
        <p14:creationId xmlns:p14="http://schemas.microsoft.com/office/powerpoint/2010/main" val="61993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3C67CAA5-56C8-084B-A102-633924C4655F}"/>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Juristischer Vertreter des Mitarbeiters in der Heimat (besitzt eine Generalvollmacht).</a:t>
            </a:r>
          </a:p>
          <a:p>
            <a:pPr marL="0" indent="0">
              <a:buNone/>
            </a:pPr>
            <a:endParaRPr lang="de-DE" dirty="0"/>
          </a:p>
          <a:p>
            <a:r>
              <a:rPr lang="de-DE" dirty="0"/>
              <a:t>Hat im Heimatland des Mitarbeiters eine postalische c/o-Adresse und regelt die Korrespondenz mit Versicherungen, Ämtern etc. </a:t>
            </a:r>
          </a:p>
          <a:p>
            <a:endParaRPr lang="de-DE" dirty="0"/>
          </a:p>
          <a:p>
            <a:r>
              <a:rPr lang="de-DE" dirty="0"/>
              <a:t>Weiß, wo er in  rechtlichen  und organisatorischen Fragen Hilfe findet.</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Verwaltungshelfer</a:t>
            </a:r>
          </a:p>
        </p:txBody>
      </p:sp>
      <p:pic>
        <p:nvPicPr>
          <p:cNvPr id="5" name="Grafik 4">
            <a:extLst>
              <a:ext uri="{FF2B5EF4-FFF2-40B4-BE49-F238E27FC236}">
                <a16:creationId xmlns:a16="http://schemas.microsoft.com/office/drawing/2014/main" id="{D264995A-4648-B74F-889C-575F31ABD4A3}"/>
              </a:ext>
            </a:extLst>
          </p:cNvPr>
          <p:cNvPicPr>
            <a:picLocks noChangeAspect="1"/>
          </p:cNvPicPr>
          <p:nvPr/>
        </p:nvPicPr>
        <p:blipFill>
          <a:blip r:embed="rId2"/>
          <a:stretch>
            <a:fillRect/>
          </a:stretch>
        </p:blipFill>
        <p:spPr>
          <a:xfrm>
            <a:off x="935539" y="692751"/>
            <a:ext cx="750756" cy="625332"/>
          </a:xfrm>
          <a:prstGeom prst="rect">
            <a:avLst/>
          </a:prstGeom>
        </p:spPr>
      </p:pic>
    </p:spTree>
    <p:extLst>
      <p:ext uri="{BB962C8B-B14F-4D97-AF65-F5344CB8AC3E}">
        <p14:creationId xmlns:p14="http://schemas.microsoft.com/office/powerpoint/2010/main" val="589187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1C2EE2E8-1756-5C43-A682-19CBEBCFEC5E}"/>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Nachrichten des Mitarbeiters für die Gemeinde öffentlich zugänglich machen.</a:t>
            </a:r>
          </a:p>
          <a:p>
            <a:endParaRPr lang="de-DE" dirty="0"/>
          </a:p>
          <a:p>
            <a:r>
              <a:rPr lang="de-DE" dirty="0"/>
              <a:t>Diese Person kann z. B. den Verteiler für E-Mail und soziale Medien des Mitarbeiters betreuen.</a:t>
            </a:r>
          </a:p>
          <a:p>
            <a:endParaRPr lang="de-DE" dirty="0"/>
          </a:p>
          <a:p>
            <a:r>
              <a:rPr lang="de-DE" dirty="0"/>
              <a:t>Personen, die gut und gerne mit dem PC/ sozialen Medien arbeiten und gut kommunizieren können.</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Kommunikator</a:t>
            </a:r>
          </a:p>
        </p:txBody>
      </p:sp>
      <p:pic>
        <p:nvPicPr>
          <p:cNvPr id="5" name="Grafik 4">
            <a:extLst>
              <a:ext uri="{FF2B5EF4-FFF2-40B4-BE49-F238E27FC236}">
                <a16:creationId xmlns:a16="http://schemas.microsoft.com/office/drawing/2014/main" id="{ED68AA3F-608E-6144-B968-8A0686016362}"/>
              </a:ext>
            </a:extLst>
          </p:cNvPr>
          <p:cNvPicPr>
            <a:picLocks noChangeAspect="1"/>
          </p:cNvPicPr>
          <p:nvPr/>
        </p:nvPicPr>
        <p:blipFill>
          <a:blip r:embed="rId2"/>
          <a:stretch>
            <a:fillRect/>
          </a:stretch>
        </p:blipFill>
        <p:spPr>
          <a:xfrm>
            <a:off x="921999" y="728537"/>
            <a:ext cx="826080" cy="549311"/>
          </a:xfrm>
          <a:prstGeom prst="rect">
            <a:avLst/>
          </a:prstGeom>
        </p:spPr>
      </p:pic>
    </p:spTree>
    <p:extLst>
      <p:ext uri="{BB962C8B-B14F-4D97-AF65-F5344CB8AC3E}">
        <p14:creationId xmlns:p14="http://schemas.microsoft.com/office/powerpoint/2010/main" val="1506952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8C4A8EAE-276A-B84A-8068-F60F79D5E129}"/>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Dies kann von mehreren Personen übernommen werden. </a:t>
            </a:r>
          </a:p>
          <a:p>
            <a:endParaRPr lang="de-DE" dirty="0"/>
          </a:p>
          <a:p>
            <a:r>
              <a:rPr lang="de-DE" dirty="0"/>
              <a:t>Kreativ sein! Persönliche Vorlieben des Mitarbeiters herausfinden </a:t>
            </a:r>
            <a:br>
              <a:rPr lang="de-DE" dirty="0"/>
            </a:br>
            <a:r>
              <a:rPr lang="de-DE" dirty="0"/>
              <a:t>und dann z. B. CDs, Fotos, Süßigkeiten, etc. schicken. Ermutigende, </a:t>
            </a:r>
            <a:r>
              <a:rPr lang="de-DE"/>
              <a:t>kurze E-Mails </a:t>
            </a:r>
            <a:r>
              <a:rPr lang="de-DE" dirty="0"/>
              <a:t>senden oder skypen.</a:t>
            </a:r>
          </a:p>
          <a:p>
            <a:endParaRPr lang="de-DE" dirty="0"/>
          </a:p>
          <a:p>
            <a:r>
              <a:rPr lang="de-DE" dirty="0"/>
              <a:t>Diese Person(en) können den Mitarbeiter ermutigen und auch die Gemeinde motivieren, den Kontakt aufrecht zu erhalten. </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Moralische Unterstützung / Ermutigung</a:t>
            </a:r>
          </a:p>
        </p:txBody>
      </p:sp>
      <p:pic>
        <p:nvPicPr>
          <p:cNvPr id="8" name="Grafik 7">
            <a:extLst>
              <a:ext uri="{FF2B5EF4-FFF2-40B4-BE49-F238E27FC236}">
                <a16:creationId xmlns:a16="http://schemas.microsoft.com/office/drawing/2014/main" id="{CB694169-6E7B-C84E-AE66-FD2CAAB65838}"/>
              </a:ext>
            </a:extLst>
          </p:cNvPr>
          <p:cNvPicPr>
            <a:picLocks noChangeAspect="1"/>
          </p:cNvPicPr>
          <p:nvPr/>
        </p:nvPicPr>
        <p:blipFill>
          <a:blip r:embed="rId2"/>
          <a:stretch>
            <a:fillRect/>
          </a:stretch>
        </p:blipFill>
        <p:spPr>
          <a:xfrm>
            <a:off x="964704" y="590646"/>
            <a:ext cx="740670" cy="710952"/>
          </a:xfrm>
          <a:prstGeom prst="rect">
            <a:avLst/>
          </a:prstGeom>
        </p:spPr>
      </p:pic>
    </p:spTree>
    <p:extLst>
      <p:ext uri="{BB962C8B-B14F-4D97-AF65-F5344CB8AC3E}">
        <p14:creationId xmlns:p14="http://schemas.microsoft.com/office/powerpoint/2010/main" val="180027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D5EC9663-7D5A-FF42-B85D-498721FC8EB3}"/>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Inhaltsplatzhalter 2">
            <a:extLst>
              <a:ext uri="{FF2B5EF4-FFF2-40B4-BE49-F238E27FC236}">
                <a16:creationId xmlns:a16="http://schemas.microsoft.com/office/drawing/2014/main" id="{04455C92-D718-D34E-A5EE-A3D1117997E1}"/>
              </a:ext>
            </a:extLst>
          </p:cNvPr>
          <p:cNvSpPr>
            <a:spLocks noGrp="1"/>
          </p:cNvSpPr>
          <p:nvPr>
            <p:ph idx="1"/>
          </p:nvPr>
        </p:nvSpPr>
        <p:spPr/>
        <p:txBody>
          <a:bodyPr/>
          <a:lstStyle/>
          <a:p>
            <a:endParaRPr lang="de-DE" dirty="0"/>
          </a:p>
          <a:p>
            <a:r>
              <a:rPr lang="de-DE" dirty="0"/>
              <a:t>Gestaltung und Aktualisierung einer gemeindlichen </a:t>
            </a:r>
            <a:r>
              <a:rPr lang="de-DE" dirty="0" err="1"/>
              <a:t>Infowand</a:t>
            </a:r>
            <a:r>
              <a:rPr lang="de-DE" dirty="0"/>
              <a:t>.</a:t>
            </a:r>
          </a:p>
          <a:p>
            <a:pPr marL="0" indent="0">
              <a:buNone/>
            </a:pPr>
            <a:endParaRPr lang="de-DE" dirty="0"/>
          </a:p>
          <a:p>
            <a:r>
              <a:rPr lang="de-DE" dirty="0"/>
              <a:t>Bilder ausdrucken, Präsentationen/Videos erstellen, Rundbriefe auslegen etc. </a:t>
            </a:r>
          </a:p>
          <a:p>
            <a:endParaRPr lang="de-DE" dirty="0"/>
          </a:p>
          <a:p>
            <a:r>
              <a:rPr lang="de-DE" dirty="0"/>
              <a:t>Kreativ veranlagte Personen, die den Missionsdienst auf visuelle Art präsent halten. </a:t>
            </a:r>
          </a:p>
        </p:txBody>
      </p:sp>
      <p:sp>
        <p:nvSpPr>
          <p:cNvPr id="7" name="Titel 1">
            <a:extLst>
              <a:ext uri="{FF2B5EF4-FFF2-40B4-BE49-F238E27FC236}">
                <a16:creationId xmlns:a16="http://schemas.microsoft.com/office/drawing/2014/main" id="{F09890C1-82F9-A043-8A04-45937DB0B58D}"/>
              </a:ext>
            </a:extLst>
          </p:cNvPr>
          <p:cNvSpPr>
            <a:spLocks noGrp="1"/>
          </p:cNvSpPr>
          <p:nvPr>
            <p:ph type="title"/>
          </p:nvPr>
        </p:nvSpPr>
        <p:spPr>
          <a:xfrm>
            <a:off x="1943100" y="365125"/>
            <a:ext cx="9410700" cy="1325563"/>
          </a:xfrm>
        </p:spPr>
        <p:txBody>
          <a:bodyPr/>
          <a:lstStyle/>
          <a:p>
            <a:r>
              <a:rPr lang="de-DE" dirty="0"/>
              <a:t>PR/</a:t>
            </a:r>
            <a:r>
              <a:rPr lang="de-DE" dirty="0" err="1"/>
              <a:t>Infowand</a:t>
            </a:r>
            <a:endParaRPr lang="de-DE" dirty="0"/>
          </a:p>
        </p:txBody>
      </p:sp>
      <p:pic>
        <p:nvPicPr>
          <p:cNvPr id="6" name="Grafik 5">
            <a:extLst>
              <a:ext uri="{FF2B5EF4-FFF2-40B4-BE49-F238E27FC236}">
                <a16:creationId xmlns:a16="http://schemas.microsoft.com/office/drawing/2014/main" id="{B14CABA8-2EC2-564D-830B-566955B5366A}"/>
              </a:ext>
            </a:extLst>
          </p:cNvPr>
          <p:cNvPicPr>
            <a:picLocks noChangeAspect="1"/>
          </p:cNvPicPr>
          <p:nvPr/>
        </p:nvPicPr>
        <p:blipFill>
          <a:blip r:embed="rId2"/>
          <a:stretch>
            <a:fillRect/>
          </a:stretch>
        </p:blipFill>
        <p:spPr>
          <a:xfrm>
            <a:off x="1020007" y="561088"/>
            <a:ext cx="585874" cy="740510"/>
          </a:xfrm>
          <a:prstGeom prst="rect">
            <a:avLst/>
          </a:prstGeom>
        </p:spPr>
      </p:pic>
    </p:spTree>
    <p:extLst>
      <p:ext uri="{BB962C8B-B14F-4D97-AF65-F5344CB8AC3E}">
        <p14:creationId xmlns:p14="http://schemas.microsoft.com/office/powerpoint/2010/main" val="34425120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3377029-5DEB-C14D-A69B-3C8AAF14EBB5}"/>
              </a:ext>
            </a:extLst>
          </p:cNvPr>
          <p:cNvSpPr>
            <a:spLocks noGrp="1"/>
          </p:cNvSpPr>
          <p:nvPr>
            <p:ph type="title"/>
          </p:nvPr>
        </p:nvSpPr>
        <p:spPr>
          <a:xfrm>
            <a:off x="1946351" y="365125"/>
            <a:ext cx="9407449" cy="1325563"/>
          </a:xfrm>
        </p:spPr>
        <p:txBody>
          <a:bodyPr/>
          <a:lstStyle/>
          <a:p>
            <a:r>
              <a:rPr lang="de-DE" dirty="0"/>
              <a:t>Gemeinde-Basisteam und ihre Aufgaben</a:t>
            </a:r>
          </a:p>
        </p:txBody>
      </p:sp>
      <p:pic>
        <p:nvPicPr>
          <p:cNvPr id="14" name="Grafik 13">
            <a:extLst>
              <a:ext uri="{FF2B5EF4-FFF2-40B4-BE49-F238E27FC236}">
                <a16:creationId xmlns:a16="http://schemas.microsoft.com/office/drawing/2014/main" id="{B1518838-F348-C140-B4B3-30DEB05C901E}"/>
              </a:ext>
            </a:extLst>
          </p:cNvPr>
          <p:cNvPicPr>
            <a:picLocks noChangeAspect="1"/>
          </p:cNvPicPr>
          <p:nvPr/>
        </p:nvPicPr>
        <p:blipFill>
          <a:blip r:embed="rId3"/>
          <a:stretch>
            <a:fillRect/>
          </a:stretch>
        </p:blipFill>
        <p:spPr>
          <a:xfrm>
            <a:off x="4543425" y="2265195"/>
            <a:ext cx="885056" cy="773104"/>
          </a:xfrm>
          <a:prstGeom prst="rect">
            <a:avLst/>
          </a:prstGeom>
        </p:spPr>
      </p:pic>
      <p:pic>
        <p:nvPicPr>
          <p:cNvPr id="15" name="Grafik 14">
            <a:extLst>
              <a:ext uri="{FF2B5EF4-FFF2-40B4-BE49-F238E27FC236}">
                <a16:creationId xmlns:a16="http://schemas.microsoft.com/office/drawing/2014/main" id="{AE617CDA-2859-6843-A6A0-93091B1F161E}"/>
              </a:ext>
            </a:extLst>
          </p:cNvPr>
          <p:cNvPicPr>
            <a:picLocks noChangeAspect="1"/>
          </p:cNvPicPr>
          <p:nvPr/>
        </p:nvPicPr>
        <p:blipFill>
          <a:blip r:embed="rId4"/>
          <a:stretch>
            <a:fillRect/>
          </a:stretch>
        </p:blipFill>
        <p:spPr>
          <a:xfrm>
            <a:off x="4505795" y="4954459"/>
            <a:ext cx="885600" cy="737648"/>
          </a:xfrm>
          <a:prstGeom prst="rect">
            <a:avLst/>
          </a:prstGeom>
        </p:spPr>
      </p:pic>
      <p:pic>
        <p:nvPicPr>
          <p:cNvPr id="16" name="Grafik 15">
            <a:extLst>
              <a:ext uri="{FF2B5EF4-FFF2-40B4-BE49-F238E27FC236}">
                <a16:creationId xmlns:a16="http://schemas.microsoft.com/office/drawing/2014/main" id="{0A1C04C6-717D-4D46-9800-79A36B60D559}"/>
              </a:ext>
            </a:extLst>
          </p:cNvPr>
          <p:cNvPicPr>
            <a:picLocks noChangeAspect="1"/>
          </p:cNvPicPr>
          <p:nvPr/>
        </p:nvPicPr>
        <p:blipFill>
          <a:blip r:embed="rId5"/>
          <a:stretch>
            <a:fillRect/>
          </a:stretch>
        </p:blipFill>
        <p:spPr>
          <a:xfrm>
            <a:off x="1014045" y="4939317"/>
            <a:ext cx="613882" cy="752790"/>
          </a:xfrm>
          <a:prstGeom prst="rect">
            <a:avLst/>
          </a:prstGeom>
        </p:spPr>
      </p:pic>
      <p:pic>
        <p:nvPicPr>
          <p:cNvPr id="17" name="Grafik 16">
            <a:extLst>
              <a:ext uri="{FF2B5EF4-FFF2-40B4-BE49-F238E27FC236}">
                <a16:creationId xmlns:a16="http://schemas.microsoft.com/office/drawing/2014/main" id="{E2E4CA50-DD7A-9243-8F41-5F5A8EA9A538}"/>
              </a:ext>
            </a:extLst>
          </p:cNvPr>
          <p:cNvPicPr>
            <a:picLocks noChangeAspect="1"/>
          </p:cNvPicPr>
          <p:nvPr/>
        </p:nvPicPr>
        <p:blipFill>
          <a:blip r:embed="rId6"/>
          <a:stretch>
            <a:fillRect/>
          </a:stretch>
        </p:blipFill>
        <p:spPr>
          <a:xfrm>
            <a:off x="4508154" y="3535187"/>
            <a:ext cx="900950" cy="959145"/>
          </a:xfrm>
          <a:prstGeom prst="rect">
            <a:avLst/>
          </a:prstGeom>
        </p:spPr>
      </p:pic>
      <p:pic>
        <p:nvPicPr>
          <p:cNvPr id="19" name="Grafik 18">
            <a:extLst>
              <a:ext uri="{FF2B5EF4-FFF2-40B4-BE49-F238E27FC236}">
                <a16:creationId xmlns:a16="http://schemas.microsoft.com/office/drawing/2014/main" id="{58C20259-22D7-434E-AA31-DB3D9785884B}"/>
              </a:ext>
            </a:extLst>
          </p:cNvPr>
          <p:cNvPicPr>
            <a:picLocks noChangeAspect="1"/>
          </p:cNvPicPr>
          <p:nvPr/>
        </p:nvPicPr>
        <p:blipFill>
          <a:blip r:embed="rId7"/>
          <a:stretch>
            <a:fillRect/>
          </a:stretch>
        </p:blipFill>
        <p:spPr>
          <a:xfrm>
            <a:off x="1069841" y="3817080"/>
            <a:ext cx="502290" cy="502290"/>
          </a:xfrm>
          <a:prstGeom prst="rect">
            <a:avLst/>
          </a:prstGeom>
        </p:spPr>
      </p:pic>
      <p:pic>
        <p:nvPicPr>
          <p:cNvPr id="20" name="Grafik 19">
            <a:extLst>
              <a:ext uri="{FF2B5EF4-FFF2-40B4-BE49-F238E27FC236}">
                <a16:creationId xmlns:a16="http://schemas.microsoft.com/office/drawing/2014/main" id="{FDF2793B-B270-4C4B-AB91-D4FC368FDECA}"/>
              </a:ext>
            </a:extLst>
          </p:cNvPr>
          <p:cNvPicPr>
            <a:picLocks noChangeAspect="1"/>
          </p:cNvPicPr>
          <p:nvPr/>
        </p:nvPicPr>
        <p:blipFill>
          <a:blip r:embed="rId8"/>
          <a:stretch>
            <a:fillRect/>
          </a:stretch>
        </p:blipFill>
        <p:spPr>
          <a:xfrm>
            <a:off x="937086" y="2429298"/>
            <a:ext cx="767801" cy="635355"/>
          </a:xfrm>
          <a:prstGeom prst="rect">
            <a:avLst/>
          </a:prstGeom>
        </p:spPr>
      </p:pic>
      <p:pic>
        <p:nvPicPr>
          <p:cNvPr id="21" name="Grafik 20">
            <a:extLst>
              <a:ext uri="{FF2B5EF4-FFF2-40B4-BE49-F238E27FC236}">
                <a16:creationId xmlns:a16="http://schemas.microsoft.com/office/drawing/2014/main" id="{3DA3D5A5-BE64-B54A-9A8F-20EF652C3DE6}"/>
              </a:ext>
            </a:extLst>
          </p:cNvPr>
          <p:cNvPicPr>
            <a:picLocks noChangeAspect="1"/>
          </p:cNvPicPr>
          <p:nvPr/>
        </p:nvPicPr>
        <p:blipFill>
          <a:blip r:embed="rId9"/>
          <a:stretch>
            <a:fillRect/>
          </a:stretch>
        </p:blipFill>
        <p:spPr>
          <a:xfrm>
            <a:off x="7871513" y="2521200"/>
            <a:ext cx="826080" cy="549311"/>
          </a:xfrm>
          <a:prstGeom prst="rect">
            <a:avLst/>
          </a:prstGeom>
        </p:spPr>
      </p:pic>
      <p:pic>
        <p:nvPicPr>
          <p:cNvPr id="22" name="Grafik 21">
            <a:extLst>
              <a:ext uri="{FF2B5EF4-FFF2-40B4-BE49-F238E27FC236}">
                <a16:creationId xmlns:a16="http://schemas.microsoft.com/office/drawing/2014/main" id="{7BA2503C-D341-0B42-801C-DD884B528603}"/>
              </a:ext>
            </a:extLst>
          </p:cNvPr>
          <p:cNvPicPr>
            <a:picLocks noChangeAspect="1"/>
          </p:cNvPicPr>
          <p:nvPr/>
        </p:nvPicPr>
        <p:blipFill>
          <a:blip r:embed="rId10"/>
          <a:stretch>
            <a:fillRect/>
          </a:stretch>
        </p:blipFill>
        <p:spPr>
          <a:xfrm>
            <a:off x="7991616" y="4918761"/>
            <a:ext cx="585874" cy="740510"/>
          </a:xfrm>
          <a:prstGeom prst="rect">
            <a:avLst/>
          </a:prstGeom>
        </p:spPr>
      </p:pic>
      <p:pic>
        <p:nvPicPr>
          <p:cNvPr id="23" name="Grafik 22">
            <a:extLst>
              <a:ext uri="{FF2B5EF4-FFF2-40B4-BE49-F238E27FC236}">
                <a16:creationId xmlns:a16="http://schemas.microsoft.com/office/drawing/2014/main" id="{F4A16FE7-4617-0345-8698-AB3298115E34}"/>
              </a:ext>
            </a:extLst>
          </p:cNvPr>
          <p:cNvPicPr>
            <a:picLocks noChangeAspect="1"/>
          </p:cNvPicPr>
          <p:nvPr/>
        </p:nvPicPr>
        <p:blipFill>
          <a:blip r:embed="rId11"/>
          <a:stretch>
            <a:fillRect/>
          </a:stretch>
        </p:blipFill>
        <p:spPr>
          <a:xfrm>
            <a:off x="7934877" y="3647646"/>
            <a:ext cx="740670" cy="710952"/>
          </a:xfrm>
          <a:prstGeom prst="rect">
            <a:avLst/>
          </a:prstGeom>
        </p:spPr>
      </p:pic>
      <p:sp>
        <p:nvSpPr>
          <p:cNvPr id="33" name="Textfeld 32">
            <a:extLst>
              <a:ext uri="{FF2B5EF4-FFF2-40B4-BE49-F238E27FC236}">
                <a16:creationId xmlns:a16="http://schemas.microsoft.com/office/drawing/2014/main" id="{A2D63035-D8E0-2A4E-9E29-471851DE8480}"/>
              </a:ext>
            </a:extLst>
          </p:cNvPr>
          <p:cNvSpPr txBox="1"/>
          <p:nvPr/>
        </p:nvSpPr>
        <p:spPr>
          <a:xfrm>
            <a:off x="1959527" y="3721710"/>
            <a:ext cx="1748255"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Persönlicher Begleiter</a:t>
            </a:r>
          </a:p>
        </p:txBody>
      </p:sp>
      <p:sp>
        <p:nvSpPr>
          <p:cNvPr id="34" name="Textfeld 33">
            <a:extLst>
              <a:ext uri="{FF2B5EF4-FFF2-40B4-BE49-F238E27FC236}">
                <a16:creationId xmlns:a16="http://schemas.microsoft.com/office/drawing/2014/main" id="{07AC62B6-6AC2-C64E-A31F-015DE4342965}"/>
              </a:ext>
            </a:extLst>
          </p:cNvPr>
          <p:cNvSpPr txBox="1"/>
          <p:nvPr/>
        </p:nvSpPr>
        <p:spPr>
          <a:xfrm>
            <a:off x="5593226" y="2417861"/>
            <a:ext cx="1857313"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Finanz-Beauftragter</a:t>
            </a:r>
          </a:p>
        </p:txBody>
      </p:sp>
      <p:sp>
        <p:nvSpPr>
          <p:cNvPr id="35" name="Textfeld 34">
            <a:extLst>
              <a:ext uri="{FF2B5EF4-FFF2-40B4-BE49-F238E27FC236}">
                <a16:creationId xmlns:a16="http://schemas.microsoft.com/office/drawing/2014/main" id="{DFC4E513-7701-084D-8A36-D7CDA8CC0113}"/>
              </a:ext>
            </a:extLst>
          </p:cNvPr>
          <p:cNvSpPr txBox="1"/>
          <p:nvPr/>
        </p:nvSpPr>
        <p:spPr>
          <a:xfrm>
            <a:off x="8859669" y="3848710"/>
            <a:ext cx="3015342"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Moralische Unterstützung/ Ermutigung</a:t>
            </a:r>
          </a:p>
        </p:txBody>
      </p:sp>
      <p:sp>
        <p:nvSpPr>
          <p:cNvPr id="36" name="Textfeld 35">
            <a:extLst>
              <a:ext uri="{FF2B5EF4-FFF2-40B4-BE49-F238E27FC236}">
                <a16:creationId xmlns:a16="http://schemas.microsoft.com/office/drawing/2014/main" id="{E83F9613-F5A9-6B45-BE7E-462B5064C411}"/>
              </a:ext>
            </a:extLst>
          </p:cNvPr>
          <p:cNvSpPr txBox="1"/>
          <p:nvPr/>
        </p:nvSpPr>
        <p:spPr>
          <a:xfrm>
            <a:off x="1959527" y="5052240"/>
            <a:ext cx="1997087"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Gebets- Koordinator</a:t>
            </a:r>
          </a:p>
        </p:txBody>
      </p:sp>
      <p:sp>
        <p:nvSpPr>
          <p:cNvPr id="37" name="Textfeld 36">
            <a:extLst>
              <a:ext uri="{FF2B5EF4-FFF2-40B4-BE49-F238E27FC236}">
                <a16:creationId xmlns:a16="http://schemas.microsoft.com/office/drawing/2014/main" id="{03C02E30-4905-5043-859F-DD492ACFE3A3}"/>
              </a:ext>
            </a:extLst>
          </p:cNvPr>
          <p:cNvSpPr txBox="1"/>
          <p:nvPr/>
        </p:nvSpPr>
        <p:spPr>
          <a:xfrm>
            <a:off x="5593226" y="3721710"/>
            <a:ext cx="1937641" cy="707886"/>
          </a:xfrm>
          <a:prstGeom prst="rect">
            <a:avLst/>
          </a:prstGeom>
          <a:noFill/>
        </p:spPr>
        <p:txBody>
          <a:bodyPr wrap="square" rtlCol="0">
            <a:spAutoFit/>
          </a:bodyPr>
          <a:lstStyle/>
          <a:p>
            <a:r>
              <a:rPr lang="de-DE" sz="2000" dirty="0">
                <a:solidFill>
                  <a:schemeClr val="bg1"/>
                </a:solidFill>
                <a:latin typeface="Slabo 27px" panose="02060503030505020404" pitchFamily="18" charset="77"/>
              </a:rPr>
              <a:t>Praktischer Helfer</a:t>
            </a:r>
          </a:p>
        </p:txBody>
      </p:sp>
      <p:sp>
        <p:nvSpPr>
          <p:cNvPr id="38" name="Textfeld 37">
            <a:extLst>
              <a:ext uri="{FF2B5EF4-FFF2-40B4-BE49-F238E27FC236}">
                <a16:creationId xmlns:a16="http://schemas.microsoft.com/office/drawing/2014/main" id="{CE2427DF-4AA4-E744-98F2-475C9CD01760}"/>
              </a:ext>
            </a:extLst>
          </p:cNvPr>
          <p:cNvSpPr txBox="1"/>
          <p:nvPr/>
        </p:nvSpPr>
        <p:spPr>
          <a:xfrm>
            <a:off x="1946351" y="2415222"/>
            <a:ext cx="1501711" cy="735325"/>
          </a:xfrm>
          <a:prstGeom prst="rect">
            <a:avLst/>
          </a:prstGeom>
          <a:noFill/>
        </p:spPr>
        <p:txBody>
          <a:bodyPr wrap="square" rtlCol="0">
            <a:spAutoFit/>
          </a:bodyPr>
          <a:lstStyle/>
          <a:p>
            <a:r>
              <a:rPr lang="de-DE" sz="2000" dirty="0">
                <a:solidFill>
                  <a:schemeClr val="bg1"/>
                </a:solidFill>
                <a:latin typeface="Slabo 27px" panose="02060503030505020404" pitchFamily="18" charset="77"/>
              </a:rPr>
              <a:t>Basisteam- Koordinator</a:t>
            </a:r>
          </a:p>
        </p:txBody>
      </p:sp>
      <p:sp>
        <p:nvSpPr>
          <p:cNvPr id="39" name="Textfeld 38">
            <a:extLst>
              <a:ext uri="{FF2B5EF4-FFF2-40B4-BE49-F238E27FC236}">
                <a16:creationId xmlns:a16="http://schemas.microsoft.com/office/drawing/2014/main" id="{339281D3-9333-9545-8417-89828C6CBC9A}"/>
              </a:ext>
            </a:extLst>
          </p:cNvPr>
          <p:cNvSpPr txBox="1"/>
          <p:nvPr/>
        </p:nvSpPr>
        <p:spPr>
          <a:xfrm>
            <a:off x="5643433" y="5052548"/>
            <a:ext cx="1997087" cy="707885"/>
          </a:xfrm>
          <a:prstGeom prst="rect">
            <a:avLst/>
          </a:prstGeom>
          <a:noFill/>
        </p:spPr>
        <p:txBody>
          <a:bodyPr wrap="square" rtlCol="0">
            <a:spAutoFit/>
          </a:bodyPr>
          <a:lstStyle/>
          <a:p>
            <a:r>
              <a:rPr lang="de-DE" sz="2000" dirty="0">
                <a:solidFill>
                  <a:schemeClr val="bg1"/>
                </a:solidFill>
                <a:latin typeface="Slabo 27px" panose="02060503030505020404" pitchFamily="18" charset="77"/>
              </a:rPr>
              <a:t>Verwaltungs- Helfer</a:t>
            </a:r>
          </a:p>
        </p:txBody>
      </p:sp>
      <p:sp>
        <p:nvSpPr>
          <p:cNvPr id="40" name="Textfeld 39">
            <a:extLst>
              <a:ext uri="{FF2B5EF4-FFF2-40B4-BE49-F238E27FC236}">
                <a16:creationId xmlns:a16="http://schemas.microsoft.com/office/drawing/2014/main" id="{77F751A0-3DC4-1E44-871A-3C07AA33D210}"/>
              </a:ext>
            </a:extLst>
          </p:cNvPr>
          <p:cNvSpPr txBox="1"/>
          <p:nvPr/>
        </p:nvSpPr>
        <p:spPr>
          <a:xfrm>
            <a:off x="8898679" y="2601634"/>
            <a:ext cx="2677886" cy="400110"/>
          </a:xfrm>
          <a:prstGeom prst="rect">
            <a:avLst/>
          </a:prstGeom>
          <a:noFill/>
        </p:spPr>
        <p:txBody>
          <a:bodyPr wrap="square" rtlCol="0">
            <a:spAutoFit/>
          </a:bodyPr>
          <a:lstStyle/>
          <a:p>
            <a:r>
              <a:rPr lang="de-DE" sz="2000" dirty="0">
                <a:solidFill>
                  <a:schemeClr val="bg1"/>
                </a:solidFill>
                <a:latin typeface="Slabo 27px" panose="02060503030505020404" pitchFamily="18" charset="77"/>
              </a:rPr>
              <a:t>Kommunikator</a:t>
            </a:r>
          </a:p>
        </p:txBody>
      </p:sp>
      <p:sp>
        <p:nvSpPr>
          <p:cNvPr id="41" name="Textfeld 40">
            <a:extLst>
              <a:ext uri="{FF2B5EF4-FFF2-40B4-BE49-F238E27FC236}">
                <a16:creationId xmlns:a16="http://schemas.microsoft.com/office/drawing/2014/main" id="{141D03AB-14C2-8246-847F-5DA0948017DB}"/>
              </a:ext>
            </a:extLst>
          </p:cNvPr>
          <p:cNvSpPr txBox="1"/>
          <p:nvPr/>
        </p:nvSpPr>
        <p:spPr>
          <a:xfrm>
            <a:off x="8898679" y="5123228"/>
            <a:ext cx="1796422" cy="400110"/>
          </a:xfrm>
          <a:prstGeom prst="rect">
            <a:avLst/>
          </a:prstGeom>
          <a:noFill/>
        </p:spPr>
        <p:txBody>
          <a:bodyPr wrap="square" rtlCol="0">
            <a:spAutoFit/>
          </a:bodyPr>
          <a:lstStyle/>
          <a:p>
            <a:r>
              <a:rPr lang="de-DE" sz="2000" dirty="0">
                <a:solidFill>
                  <a:schemeClr val="bg1"/>
                </a:solidFill>
                <a:latin typeface="Slabo 27px" panose="02060503030505020404" pitchFamily="18" charset="77"/>
              </a:rPr>
              <a:t>PR/</a:t>
            </a:r>
            <a:r>
              <a:rPr lang="de-DE" sz="2000" dirty="0" err="1">
                <a:solidFill>
                  <a:schemeClr val="bg1"/>
                </a:solidFill>
                <a:latin typeface="Slabo 27px" panose="02060503030505020404" pitchFamily="18" charset="77"/>
              </a:rPr>
              <a:t>Infowand</a:t>
            </a:r>
            <a:endParaRPr lang="de-DE" sz="2000" dirty="0">
              <a:solidFill>
                <a:schemeClr val="bg1"/>
              </a:solidFill>
              <a:latin typeface="Slabo 27px" panose="02060503030505020404" pitchFamily="18" charset="77"/>
            </a:endParaRPr>
          </a:p>
        </p:txBody>
      </p:sp>
      <p:sp>
        <p:nvSpPr>
          <p:cNvPr id="25" name="Oval 24">
            <a:extLst>
              <a:ext uri="{FF2B5EF4-FFF2-40B4-BE49-F238E27FC236}">
                <a16:creationId xmlns:a16="http://schemas.microsoft.com/office/drawing/2014/main" id="{12CD3CF0-48E7-324A-A4A9-19BB2E7AF9F1}"/>
              </a:ext>
            </a:extLst>
          </p:cNvPr>
          <p:cNvSpPr/>
          <p:nvPr/>
        </p:nvSpPr>
        <p:spPr>
          <a:xfrm>
            <a:off x="780609" y="455372"/>
            <a:ext cx="1064670" cy="1064670"/>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26" name="Grafik 25">
            <a:extLst>
              <a:ext uri="{FF2B5EF4-FFF2-40B4-BE49-F238E27FC236}">
                <a16:creationId xmlns:a16="http://schemas.microsoft.com/office/drawing/2014/main" id="{C0C9DBE7-AB1D-9440-BD3D-46FDAB0EFCE9}"/>
              </a:ext>
            </a:extLst>
          </p:cNvPr>
          <p:cNvPicPr>
            <a:picLocks noChangeAspect="1"/>
          </p:cNvPicPr>
          <p:nvPr/>
        </p:nvPicPr>
        <p:blipFill>
          <a:blip r:embed="rId12"/>
          <a:stretch>
            <a:fillRect/>
          </a:stretch>
        </p:blipFill>
        <p:spPr>
          <a:xfrm>
            <a:off x="936403" y="703818"/>
            <a:ext cx="753082" cy="602467"/>
          </a:xfrm>
          <a:prstGeom prst="rect">
            <a:avLst/>
          </a:prstGeom>
        </p:spPr>
      </p:pic>
    </p:spTree>
    <p:extLst>
      <p:ext uri="{BB962C8B-B14F-4D97-AF65-F5344CB8AC3E}">
        <p14:creationId xmlns:p14="http://schemas.microsoft.com/office/powerpoint/2010/main" val="2586788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feld 34">
            <a:extLst>
              <a:ext uri="{FF2B5EF4-FFF2-40B4-BE49-F238E27FC236}">
                <a16:creationId xmlns:a16="http://schemas.microsoft.com/office/drawing/2014/main" id="{DFC4E513-7701-084D-8A36-D7CDA8CC0113}"/>
              </a:ext>
            </a:extLst>
          </p:cNvPr>
          <p:cNvSpPr txBox="1"/>
          <p:nvPr/>
        </p:nvSpPr>
        <p:spPr>
          <a:xfrm>
            <a:off x="8672685" y="5029684"/>
            <a:ext cx="3015342" cy="1323439"/>
          </a:xfrm>
          <a:prstGeom prst="rect">
            <a:avLst/>
          </a:prstGeom>
          <a:noFill/>
        </p:spPr>
        <p:txBody>
          <a:bodyPr wrap="square" rtlCol="0">
            <a:spAutoFit/>
          </a:bodyPr>
          <a:lstStyle/>
          <a:p>
            <a:r>
              <a:rPr lang="de-DE" sz="2000" dirty="0">
                <a:solidFill>
                  <a:schemeClr val="bg1"/>
                </a:solidFill>
                <a:latin typeface="Slabo 27px" panose="02060503030505020404" pitchFamily="18" charset="77"/>
              </a:rPr>
              <a:t>Ethnos360 e.V.</a:t>
            </a:r>
          </a:p>
          <a:p>
            <a:r>
              <a:rPr lang="de-DE" sz="2000" dirty="0">
                <a:solidFill>
                  <a:schemeClr val="bg1"/>
                </a:solidFill>
                <a:latin typeface="Slabo 27px" panose="02060503030505020404" pitchFamily="18" charset="77"/>
              </a:rPr>
              <a:t>Scheideweg 44</a:t>
            </a:r>
          </a:p>
          <a:p>
            <a:r>
              <a:rPr lang="de-DE" sz="2000" dirty="0">
                <a:solidFill>
                  <a:schemeClr val="bg1"/>
                </a:solidFill>
                <a:latin typeface="Slabo 27px" panose="02060503030505020404" pitchFamily="18" charset="77"/>
              </a:rPr>
              <a:t>42499 Hückeswagen</a:t>
            </a:r>
          </a:p>
          <a:p>
            <a:r>
              <a:rPr lang="de-DE" sz="2000" dirty="0">
                <a:solidFill>
                  <a:schemeClr val="bg1"/>
                </a:solidFill>
                <a:latin typeface="Slabo 27px" panose="02060503030505020404" pitchFamily="18" charset="77"/>
              </a:rPr>
              <a:t>info@ethnos360.de</a:t>
            </a:r>
          </a:p>
        </p:txBody>
      </p:sp>
      <p:pic>
        <p:nvPicPr>
          <p:cNvPr id="27" name="Grafik 26">
            <a:extLst>
              <a:ext uri="{FF2B5EF4-FFF2-40B4-BE49-F238E27FC236}">
                <a16:creationId xmlns:a16="http://schemas.microsoft.com/office/drawing/2014/main" id="{1643008E-39E1-BA48-BD65-FABE0A14E507}"/>
              </a:ext>
            </a:extLst>
          </p:cNvPr>
          <p:cNvPicPr>
            <a:picLocks noChangeAspect="1"/>
          </p:cNvPicPr>
          <p:nvPr/>
        </p:nvPicPr>
        <p:blipFill>
          <a:blip r:embed="rId3"/>
          <a:stretch>
            <a:fillRect/>
          </a:stretch>
        </p:blipFill>
        <p:spPr>
          <a:xfrm>
            <a:off x="8356999" y="2876136"/>
            <a:ext cx="2033805" cy="2033805"/>
          </a:xfrm>
          <a:prstGeom prst="rect">
            <a:avLst/>
          </a:prstGeom>
        </p:spPr>
      </p:pic>
    </p:spTree>
    <p:extLst>
      <p:ext uri="{BB962C8B-B14F-4D97-AF65-F5344CB8AC3E}">
        <p14:creationId xmlns:p14="http://schemas.microsoft.com/office/powerpoint/2010/main" val="264542852"/>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EF9A5308F7F1834BAC851798960BEAAD" ma:contentTypeVersion="18" ma:contentTypeDescription="Ein neues Dokument erstellen." ma:contentTypeScope="" ma:versionID="aa9b95fe2b0e59e36657b2e0c50bce45">
  <xsd:schema xmlns:xsd="http://www.w3.org/2001/XMLSchema" xmlns:xs="http://www.w3.org/2001/XMLSchema" xmlns:p="http://schemas.microsoft.com/office/2006/metadata/properties" xmlns:ns2="40301231-9cb6-4db6-820b-3bb80ad10f10" xmlns:ns3="fcd34f42-0893-4144-a0dd-b05e979fbdba" targetNamespace="http://schemas.microsoft.com/office/2006/metadata/properties" ma:root="true" ma:fieldsID="62315dc5ec604db5613969fe9cecba35" ns2:_="" ns3:_="">
    <xsd:import namespace="40301231-9cb6-4db6-820b-3bb80ad10f10"/>
    <xsd:import namespace="fcd34f42-0893-4144-a0dd-b05e979fbd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3:SharedWithUsers" minOccurs="0"/>
                <xsd:element ref="ns3:SharedWithDetails" minOccurs="0"/>
                <xsd:element ref="ns2:MediaServiceOCR"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301231-9cb6-4db6-820b-3bb80ad10f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Bildmarkierungen" ma:readOnly="false" ma:fieldId="{5cf76f15-5ced-4ddc-b409-7134ff3c332f}" ma:taxonomyMulti="true" ma:sspId="31907851-140d-4711-ab23-9a92793c5a31" ma:termSetId="09814cd3-568e-fe90-9814-8d621ff8fb84" ma:anchorId="fba54fb3-c3e1-fe81-a776-ca4b69148c4d" ma:open="true" ma:isKeyword="false">
      <xsd:complexType>
        <xsd:sequence>
          <xsd:element ref="pc:Terms" minOccurs="0" maxOccurs="1"/>
        </xsd:sequence>
      </xsd:complex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d34f42-0893-4144-a0dd-b05e979fbdba" elementFormDefault="qualified">
    <xsd:import namespace="http://schemas.microsoft.com/office/2006/documentManagement/types"/>
    <xsd:import namespace="http://schemas.microsoft.com/office/infopath/2007/PartnerControls"/>
    <xsd:element name="SharedWithUsers" ma:index="1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Freigegeben für - Details" ma:internalName="SharedWithDetails" ma:readOnly="true">
      <xsd:simpleType>
        <xsd:restriction base="dms:Note">
          <xsd:maxLength value="255"/>
        </xsd:restriction>
      </xsd:simpleType>
    </xsd:element>
    <xsd:element name="TaxCatchAll" ma:index="23" nillable="true" ma:displayName="Taxonomy Catch All Column" ma:hidden="true" ma:list="{9e6b6e43-b966-445d-9ed1-c27167ad380c}" ma:internalName="TaxCatchAll" ma:showField="CatchAllData" ma:web="fcd34f42-0893-4144-a0dd-b05e979fbd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0301231-9cb6-4db6-820b-3bb80ad10f10">
      <Terms xmlns="http://schemas.microsoft.com/office/infopath/2007/PartnerControls"/>
    </lcf76f155ced4ddcb4097134ff3c332f>
    <TaxCatchAll xmlns="fcd34f42-0893-4144-a0dd-b05e979fbdba" xsi:nil="true"/>
  </documentManagement>
</p:properties>
</file>

<file path=customXml/itemProps1.xml><?xml version="1.0" encoding="utf-8"?>
<ds:datastoreItem xmlns:ds="http://schemas.openxmlformats.org/officeDocument/2006/customXml" ds:itemID="{6DD9EFB7-F8E9-4499-86AB-E66C9D028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0301231-9cb6-4db6-820b-3bb80ad10f10"/>
    <ds:schemaRef ds:uri="fcd34f42-0893-4144-a0dd-b05e979fbdb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85BE7E4-F295-47E2-ABCF-2F384A6AD050}">
  <ds:schemaRefs>
    <ds:schemaRef ds:uri="http://schemas.microsoft.com/sharepoint/v3/contenttype/forms"/>
  </ds:schemaRefs>
</ds:datastoreItem>
</file>

<file path=customXml/itemProps3.xml><?xml version="1.0" encoding="utf-8"?>
<ds:datastoreItem xmlns:ds="http://schemas.openxmlformats.org/officeDocument/2006/customXml" ds:itemID="{53E8DF1F-7000-4B42-BA05-068271C53C69}">
  <ds:schemaRefs>
    <ds:schemaRef ds:uri="http://schemas.microsoft.com/office/2006/metadata/properties"/>
    <ds:schemaRef ds:uri="http://schemas.microsoft.com/office/infopath/2007/PartnerControls"/>
    <ds:schemaRef ds:uri="40301231-9cb6-4db6-820b-3bb80ad10f10"/>
    <ds:schemaRef ds:uri="fcd34f42-0893-4144-a0dd-b05e979fbdba"/>
  </ds:schemaRefs>
</ds:datastoreItem>
</file>

<file path=docProps/app.xml><?xml version="1.0" encoding="utf-8"?>
<Properties xmlns="http://schemas.openxmlformats.org/officeDocument/2006/extended-properties" xmlns:vt="http://schemas.openxmlformats.org/officeDocument/2006/docPropsVTypes">
  <TotalTime>0</TotalTime>
  <Words>630</Words>
  <Application>Microsoft Office PowerPoint</Application>
  <PresentationFormat>Widescreen</PresentationFormat>
  <Paragraphs>117</Paragraphs>
  <Slides>16</Slides>
  <Notes>4</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vt:lpstr>
      <vt:lpstr>PowerPoint Presentation</vt:lpstr>
      <vt:lpstr>Mitarbeiterunterstützung durch Gemeinde-Basisteam</vt:lpstr>
      <vt:lpstr>Ziele des Basisteams</vt:lpstr>
      <vt:lpstr>PowerPoint Presentation</vt:lpstr>
      <vt:lpstr>Gemeinde-Basisteam und ihre Aufgaben</vt:lpstr>
      <vt:lpstr>Basisteam Koordinator</vt:lpstr>
      <vt:lpstr>Persönlicher Begleiter</vt:lpstr>
      <vt:lpstr>Gebetskoordinator</vt:lpstr>
      <vt:lpstr>Finanzbeauftragter</vt:lpstr>
      <vt:lpstr>Praktischer Helfer</vt:lpstr>
      <vt:lpstr>Verwaltungshelfer</vt:lpstr>
      <vt:lpstr>Kommunikator</vt:lpstr>
      <vt:lpstr>Moralische Unterstützung / Ermutigung</vt:lpstr>
      <vt:lpstr>PR/Infowand</vt:lpstr>
      <vt:lpstr>Gemeinde-Basisteam und ihre Aufgaben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Harald Klein</dc:creator>
  <cp:lastModifiedBy>Gudrun Wütz</cp:lastModifiedBy>
  <cp:revision>80</cp:revision>
  <dcterms:created xsi:type="dcterms:W3CDTF">2018-10-30T13:55:22Z</dcterms:created>
  <dcterms:modified xsi:type="dcterms:W3CDTF">2026-09-18T10:35:22Z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0x010100EF9A5308F7F1834BAC851798960BEAAD</vt:lpwstr>
  </property>
  <property fmtid="{D5CDD505-2E9C-101B-9397-08002B2CF9AE}" pid="3" name="Order">
    <vt:r8>2073900</vt:r8>
  </property>
  <property fmtid="{D5CDD505-2E9C-101B-9397-08002B2CF9AE}" pid="4" name="xd_Signature">
    <vt:bool>false</vt:bool>
  </property>
  <property fmtid="{D5CDD505-2E9C-101B-9397-08002B2CF9AE}" pid="5" name="xd_ProgID">
    <vt:lpwstr/>
  </property>
  <property fmtid="{D5CDD505-2E9C-101B-9397-08002B2CF9AE}" pid="6" name="_ExtendedDescription">
    <vt:lpwstr/>
  </property>
  <property fmtid="{D5CDD505-2E9C-101B-9397-08002B2CF9AE}" pid="7" name="TriggerFlowInfo">
    <vt:lpwstr/>
  </property>
  <property fmtid="{D5CDD505-2E9C-101B-9397-08002B2CF9AE}" pid="8" name="ComplianceAssetId">
    <vt:lpwstr/>
  </property>
  <property fmtid="{D5CDD505-2E9C-101B-9397-08002B2CF9AE}" pid="9" name="TemplateUrl">
    <vt:lpwstr/>
  </property>
  <property fmtid="{D5CDD505-2E9C-101B-9397-08002B2CF9AE}" pid="10" name="MediaServiceImageTags">
    <vt:lpwstr/>
  </property>
</Properties>
</file>